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2750"/>
    <a:srgbClr val="11162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468" y="33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820D5F25-DB65-D943-B995-090076981DBC}" type="datetimeFigureOut">
              <a:rPr lang="en-US" smtClean="0"/>
              <a:t>6/5/2015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1B4BE-AD97-7B4E-824A-3EBA68F4506A}" type="slidenum">
              <a:rPr lang="en-US" smtClean="0"/>
              <a:t>‹#›</a:t>
            </a:fld>
            <a:endParaRPr lang="en-US"/>
          </a:p>
        </p:txBody>
      </p:sp>
    </p:spTree>
    <p:extLst>
      <p:ext uri="{BB962C8B-B14F-4D97-AF65-F5344CB8AC3E}">
        <p14:creationId xmlns:p14="http://schemas.microsoft.com/office/powerpoint/2010/main" val="1783977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820D5F25-DB65-D943-B995-090076981DBC}" type="datetimeFigureOut">
              <a:rPr lang="en-US" smtClean="0"/>
              <a:t>6/5/2015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1B4BE-AD97-7B4E-824A-3EBA68F4506A}" type="slidenum">
              <a:rPr lang="en-US" smtClean="0"/>
              <a:t>‹#›</a:t>
            </a:fld>
            <a:endParaRPr lang="en-US"/>
          </a:p>
        </p:txBody>
      </p:sp>
    </p:spTree>
    <p:extLst>
      <p:ext uri="{BB962C8B-B14F-4D97-AF65-F5344CB8AC3E}">
        <p14:creationId xmlns:p14="http://schemas.microsoft.com/office/powerpoint/2010/main" val="3678723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820D5F25-DB65-D943-B995-090076981DBC}" type="datetimeFigureOut">
              <a:rPr lang="en-US" smtClean="0"/>
              <a:t>6/5/2015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1B4BE-AD97-7B4E-824A-3EBA68F4506A}" type="slidenum">
              <a:rPr lang="en-US" smtClean="0"/>
              <a:t>‹#›</a:t>
            </a:fld>
            <a:endParaRPr lang="en-US"/>
          </a:p>
        </p:txBody>
      </p:sp>
    </p:spTree>
    <p:extLst>
      <p:ext uri="{BB962C8B-B14F-4D97-AF65-F5344CB8AC3E}">
        <p14:creationId xmlns:p14="http://schemas.microsoft.com/office/powerpoint/2010/main" val="1613373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820D5F25-DB65-D943-B995-090076981DBC}" type="datetimeFigureOut">
              <a:rPr lang="en-US" smtClean="0"/>
              <a:t>6/5/2015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1B4BE-AD97-7B4E-824A-3EBA68F4506A}" type="slidenum">
              <a:rPr lang="en-US" smtClean="0"/>
              <a:t>‹#›</a:t>
            </a:fld>
            <a:endParaRPr lang="en-US"/>
          </a:p>
        </p:txBody>
      </p:sp>
    </p:spTree>
    <p:extLst>
      <p:ext uri="{BB962C8B-B14F-4D97-AF65-F5344CB8AC3E}">
        <p14:creationId xmlns:p14="http://schemas.microsoft.com/office/powerpoint/2010/main" val="4016100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820D5F25-DB65-D943-B995-090076981DBC}" type="datetimeFigureOut">
              <a:rPr lang="en-US" smtClean="0"/>
              <a:t>6/5/2015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1B4BE-AD97-7B4E-824A-3EBA68F4506A}" type="slidenum">
              <a:rPr lang="en-US" smtClean="0"/>
              <a:t>‹#›</a:t>
            </a:fld>
            <a:endParaRPr lang="en-US"/>
          </a:p>
        </p:txBody>
      </p:sp>
    </p:spTree>
    <p:extLst>
      <p:ext uri="{BB962C8B-B14F-4D97-AF65-F5344CB8AC3E}">
        <p14:creationId xmlns:p14="http://schemas.microsoft.com/office/powerpoint/2010/main" val="1798975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820D5F25-DB65-D943-B995-090076981DBC}" type="datetimeFigureOut">
              <a:rPr lang="en-US" smtClean="0"/>
              <a:t>6/5/2015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01B4BE-AD97-7B4E-824A-3EBA68F4506A}" type="slidenum">
              <a:rPr lang="en-US" smtClean="0"/>
              <a:t>‹#›</a:t>
            </a:fld>
            <a:endParaRPr lang="en-US"/>
          </a:p>
        </p:txBody>
      </p:sp>
    </p:spTree>
    <p:extLst>
      <p:ext uri="{BB962C8B-B14F-4D97-AF65-F5344CB8AC3E}">
        <p14:creationId xmlns:p14="http://schemas.microsoft.com/office/powerpoint/2010/main" val="2909693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820D5F25-DB65-D943-B995-090076981DBC}" type="datetimeFigureOut">
              <a:rPr lang="en-US" smtClean="0"/>
              <a:t>6/5/2015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01B4BE-AD97-7B4E-824A-3EBA68F4506A}" type="slidenum">
              <a:rPr lang="en-US" smtClean="0"/>
              <a:t>‹#›</a:t>
            </a:fld>
            <a:endParaRPr lang="en-US"/>
          </a:p>
        </p:txBody>
      </p:sp>
    </p:spTree>
    <p:extLst>
      <p:ext uri="{BB962C8B-B14F-4D97-AF65-F5344CB8AC3E}">
        <p14:creationId xmlns:p14="http://schemas.microsoft.com/office/powerpoint/2010/main" val="2263396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820D5F25-DB65-D943-B995-090076981DBC}" type="datetimeFigureOut">
              <a:rPr lang="en-US" smtClean="0"/>
              <a:t>6/5/2015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01B4BE-AD97-7B4E-824A-3EBA68F4506A}" type="slidenum">
              <a:rPr lang="en-US" smtClean="0"/>
              <a:t>‹#›</a:t>
            </a:fld>
            <a:endParaRPr lang="en-US"/>
          </a:p>
        </p:txBody>
      </p:sp>
    </p:spTree>
    <p:extLst>
      <p:ext uri="{BB962C8B-B14F-4D97-AF65-F5344CB8AC3E}">
        <p14:creationId xmlns:p14="http://schemas.microsoft.com/office/powerpoint/2010/main" val="2112805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0D5F25-DB65-D943-B995-090076981DBC}" type="datetimeFigureOut">
              <a:rPr lang="en-US" smtClean="0"/>
              <a:t>6/5/2015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01B4BE-AD97-7B4E-824A-3EBA68F4506A}" type="slidenum">
              <a:rPr lang="en-US" smtClean="0"/>
              <a:t>‹#›</a:t>
            </a:fld>
            <a:endParaRPr lang="en-US"/>
          </a:p>
        </p:txBody>
      </p:sp>
    </p:spTree>
    <p:extLst>
      <p:ext uri="{BB962C8B-B14F-4D97-AF65-F5344CB8AC3E}">
        <p14:creationId xmlns:p14="http://schemas.microsoft.com/office/powerpoint/2010/main" val="2762305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820D5F25-DB65-D943-B995-090076981DBC}" type="datetimeFigureOut">
              <a:rPr lang="en-US" smtClean="0"/>
              <a:t>6/5/2015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01B4BE-AD97-7B4E-824A-3EBA68F4506A}" type="slidenum">
              <a:rPr lang="en-US" smtClean="0"/>
              <a:t>‹#›</a:t>
            </a:fld>
            <a:endParaRPr lang="en-US"/>
          </a:p>
        </p:txBody>
      </p:sp>
    </p:spTree>
    <p:extLst>
      <p:ext uri="{BB962C8B-B14F-4D97-AF65-F5344CB8AC3E}">
        <p14:creationId xmlns:p14="http://schemas.microsoft.com/office/powerpoint/2010/main" val="2302289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820D5F25-DB65-D943-B995-090076981DBC}" type="datetimeFigureOut">
              <a:rPr lang="en-US" smtClean="0"/>
              <a:t>6/5/2015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01B4BE-AD97-7B4E-824A-3EBA68F4506A}" type="slidenum">
              <a:rPr lang="en-US" smtClean="0"/>
              <a:t>‹#›</a:t>
            </a:fld>
            <a:endParaRPr lang="en-US"/>
          </a:p>
        </p:txBody>
      </p:sp>
    </p:spTree>
    <p:extLst>
      <p:ext uri="{BB962C8B-B14F-4D97-AF65-F5344CB8AC3E}">
        <p14:creationId xmlns:p14="http://schemas.microsoft.com/office/powerpoint/2010/main" val="3075239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0D5F25-DB65-D943-B995-090076981DBC}" type="datetimeFigureOut">
              <a:rPr lang="en-US" smtClean="0"/>
              <a:t>6/5/2015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01B4BE-AD97-7B4E-824A-3EBA68F4506A}" type="slidenum">
              <a:rPr lang="en-US" smtClean="0"/>
              <a:t>‹#›</a:t>
            </a:fld>
            <a:endParaRPr lang="en-US"/>
          </a:p>
        </p:txBody>
      </p:sp>
    </p:spTree>
    <p:extLst>
      <p:ext uri="{BB962C8B-B14F-4D97-AF65-F5344CB8AC3E}">
        <p14:creationId xmlns:p14="http://schemas.microsoft.com/office/powerpoint/2010/main" val="2237604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00217" y="1876430"/>
            <a:ext cx="7772400" cy="1470025"/>
          </a:xfrm>
          <a:ln>
            <a:noFill/>
          </a:ln>
        </p:spPr>
        <p:txBody>
          <a:bodyPr>
            <a:noAutofit/>
          </a:bodyPr>
          <a:lstStyle/>
          <a:p>
            <a:pPr algn="l">
              <a:lnSpc>
                <a:spcPts val="4932"/>
              </a:lnSpc>
            </a:pPr>
            <a:r>
              <a:rPr lang="en-US" sz="4800" dirty="0" smtClean="0">
                <a:solidFill>
                  <a:srgbClr val="152750"/>
                </a:solidFill>
                <a:latin typeface="Mayrid Pro"/>
                <a:cs typeface="Mayrid Pro"/>
              </a:rPr>
              <a:t>Governance Principles</a:t>
            </a:r>
            <a:br>
              <a:rPr lang="en-US" sz="4800" dirty="0" smtClean="0">
                <a:solidFill>
                  <a:srgbClr val="152750"/>
                </a:solidFill>
                <a:latin typeface="Mayrid Pro"/>
                <a:cs typeface="Mayrid Pro"/>
              </a:rPr>
            </a:br>
            <a:r>
              <a:rPr lang="en-US" sz="3200" dirty="0" smtClean="0">
                <a:solidFill>
                  <a:srgbClr val="152750"/>
                </a:solidFill>
                <a:latin typeface="Mayrid Pro"/>
                <a:cs typeface="Mayrid Pro"/>
              </a:rPr>
              <a:t>An Introduction for Organizations</a:t>
            </a:r>
            <a:endParaRPr lang="en-US" sz="3200" dirty="0">
              <a:solidFill>
                <a:srgbClr val="152750"/>
              </a:solidFill>
              <a:latin typeface="Mayrid Pro"/>
              <a:cs typeface="Mayrid Pro"/>
            </a:endParaRPr>
          </a:p>
        </p:txBody>
      </p:sp>
    </p:spTree>
    <p:extLst>
      <p:ext uri="{BB962C8B-B14F-4D97-AF65-F5344CB8AC3E}">
        <p14:creationId xmlns:p14="http://schemas.microsoft.com/office/powerpoint/2010/main" val="394216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0050"/>
            <a:ext cx="8229600" cy="4525963"/>
          </a:xfrm>
        </p:spPr>
        <p:txBody>
          <a:bodyPr>
            <a:noAutofit/>
          </a:bodyPr>
          <a:lstStyle/>
          <a:p>
            <a:pPr marL="457200" indent="0">
              <a:spcBef>
                <a:spcPts val="0"/>
              </a:spcBef>
              <a:spcAft>
                <a:spcPts val="600"/>
              </a:spcAft>
              <a:buNone/>
              <a:tabLst>
                <a:tab pos="7772400" algn="l"/>
              </a:tabLst>
            </a:pPr>
            <a:r>
              <a:rPr lang="en-US" sz="2600" kern="0" dirty="0">
                <a:solidFill>
                  <a:srgbClr val="11162B"/>
                </a:solidFill>
                <a:latin typeface="Helvetica"/>
                <a:cs typeface="Helvetica"/>
              </a:rPr>
              <a:t>Principle I – </a:t>
            </a:r>
            <a:r>
              <a:rPr lang="en-US" sz="2600" kern="0" dirty="0" smtClean="0">
                <a:solidFill>
                  <a:srgbClr val="11162B"/>
                </a:solidFill>
                <a:latin typeface="Helvetica"/>
                <a:cs typeface="Helvetica"/>
              </a:rPr>
              <a:t>Subsection 1.3</a:t>
            </a:r>
            <a:endParaRPr lang="en-US" sz="1800" kern="0" spc="30" dirty="0" smtClean="0">
              <a:solidFill>
                <a:srgbClr val="11162B"/>
              </a:solidFill>
              <a:latin typeface="Helvetica"/>
              <a:cs typeface="Helvetica"/>
            </a:endParaRPr>
          </a:p>
          <a:p>
            <a:pPr marL="457200" indent="0">
              <a:lnSpc>
                <a:spcPts val="1800"/>
              </a:lnSpc>
              <a:spcBef>
                <a:spcPts val="600"/>
              </a:spcBef>
              <a:buNone/>
              <a:tabLst>
                <a:tab pos="7772400" algn="l"/>
              </a:tabLst>
            </a:pPr>
            <a:endParaRPr lang="en-CA" sz="1800" dirty="0" smtClean="0"/>
          </a:p>
          <a:p>
            <a:pPr marL="457200" indent="0">
              <a:lnSpc>
                <a:spcPts val="1800"/>
              </a:lnSpc>
              <a:spcBef>
                <a:spcPts val="600"/>
              </a:spcBef>
              <a:buNone/>
              <a:tabLst>
                <a:tab pos="7772400" algn="l"/>
              </a:tabLst>
            </a:pPr>
            <a:r>
              <a:rPr lang="en-CA" sz="1800" dirty="0" smtClean="0"/>
              <a:t>A </a:t>
            </a:r>
            <a:r>
              <a:rPr lang="en-CA" sz="1800" dirty="0"/>
              <a:t>business plan has been developed that reflects the mandate, vision, and character of the organization and the organization’s governing style is reflected in this document</a:t>
            </a:r>
            <a:r>
              <a:rPr lang="en-CA" sz="1800" dirty="0" smtClean="0"/>
              <a:t>.</a:t>
            </a:r>
            <a:endParaRPr lang="en-US" sz="1800" kern="0" spc="50" dirty="0" smtClean="0">
              <a:solidFill>
                <a:schemeClr val="tx1">
                  <a:lumMod val="95000"/>
                  <a:lumOff val="5000"/>
                </a:schemeClr>
              </a:solidFill>
              <a:latin typeface="Helvetica"/>
              <a:cs typeface="Helvetica"/>
            </a:endParaRPr>
          </a:p>
          <a:p>
            <a:pPr marL="400050" lvl="1" indent="0">
              <a:buNone/>
            </a:pPr>
            <a:endParaRPr lang="en-CA" sz="1800" b="1" dirty="0" smtClean="0"/>
          </a:p>
          <a:p>
            <a:pPr marL="400050" lvl="1" indent="0">
              <a:buNone/>
            </a:pPr>
            <a:r>
              <a:rPr lang="en-CA" sz="1800" b="1" dirty="0" smtClean="0"/>
              <a:t>Interpretation</a:t>
            </a:r>
            <a:endParaRPr lang="en-CA" sz="1800" dirty="0"/>
          </a:p>
          <a:p>
            <a:pPr lvl="1">
              <a:buFont typeface="Arial" panose="020B0604020202020204" pitchFamily="34" charset="0"/>
              <a:buChar char="•"/>
            </a:pPr>
            <a:r>
              <a:rPr lang="en-CA" sz="1800" dirty="0" smtClean="0"/>
              <a:t>A </a:t>
            </a:r>
            <a:r>
              <a:rPr lang="en-CA" sz="1800" dirty="0"/>
              <a:t>business plan is necessary as it outlines the organization’s goals, activities, and resources.</a:t>
            </a:r>
          </a:p>
          <a:p>
            <a:pPr lvl="1">
              <a:buFont typeface="Arial" panose="020B0604020202020204" pitchFamily="34" charset="0"/>
              <a:buChar char="•"/>
            </a:pPr>
            <a:r>
              <a:rPr lang="en-CA" sz="1800" dirty="0" smtClean="0"/>
              <a:t>It </a:t>
            </a:r>
            <a:r>
              <a:rPr lang="en-CA" sz="1800" dirty="0"/>
              <a:t>can help plan activities and predict cash flow</a:t>
            </a:r>
            <a:r>
              <a:rPr lang="en-CA" sz="1800" dirty="0" smtClean="0"/>
              <a:t>.</a:t>
            </a:r>
          </a:p>
          <a:p>
            <a:pPr lvl="1">
              <a:buFont typeface="Arial" panose="020B0604020202020204" pitchFamily="34" charset="0"/>
              <a:buChar char="•"/>
            </a:pPr>
            <a:r>
              <a:rPr lang="en-CA" sz="1800" dirty="0" smtClean="0"/>
              <a:t>It </a:t>
            </a:r>
            <a:r>
              <a:rPr lang="en-CA" sz="1800" dirty="0"/>
              <a:t>can be simple, or complex, depending on your needs.</a:t>
            </a:r>
          </a:p>
          <a:p>
            <a:pPr marL="457200" indent="0">
              <a:lnSpc>
                <a:spcPts val="1800"/>
              </a:lnSpc>
              <a:spcBef>
                <a:spcPts val="600"/>
              </a:spcBef>
              <a:buNone/>
              <a:tabLst>
                <a:tab pos="7772400" algn="l"/>
              </a:tabLst>
            </a:pPr>
            <a:endParaRPr lang="en-US" sz="1800" kern="0" spc="50" dirty="0">
              <a:solidFill>
                <a:srgbClr val="FF0000"/>
              </a:solidFill>
              <a:latin typeface="Helvetica"/>
              <a:cs typeface="Helvetica"/>
            </a:endParaRPr>
          </a:p>
        </p:txBody>
      </p:sp>
      <p:cxnSp>
        <p:nvCxnSpPr>
          <p:cNvPr id="7" name="Straight Connector 6"/>
          <p:cNvCxnSpPr/>
          <p:nvPr/>
        </p:nvCxnSpPr>
        <p:spPr>
          <a:xfrm>
            <a:off x="1041400" y="2228850"/>
            <a:ext cx="7340600" cy="0"/>
          </a:xfrm>
          <a:prstGeom prst="line">
            <a:avLst/>
          </a:prstGeom>
          <a:ln w="76200" cmpd="sng">
            <a:solidFill>
              <a:srgbClr val="1527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5414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0050"/>
            <a:ext cx="8229600" cy="4525963"/>
          </a:xfrm>
        </p:spPr>
        <p:txBody>
          <a:bodyPr>
            <a:noAutofit/>
          </a:bodyPr>
          <a:lstStyle/>
          <a:p>
            <a:pPr marL="457200" indent="0">
              <a:spcBef>
                <a:spcPts val="0"/>
              </a:spcBef>
              <a:spcAft>
                <a:spcPts val="600"/>
              </a:spcAft>
              <a:buNone/>
              <a:tabLst>
                <a:tab pos="7772400" algn="l"/>
              </a:tabLst>
            </a:pPr>
            <a:r>
              <a:rPr lang="en-US" sz="2600" kern="0" dirty="0">
                <a:solidFill>
                  <a:srgbClr val="11162B"/>
                </a:solidFill>
                <a:latin typeface="Helvetica"/>
                <a:cs typeface="Helvetica"/>
              </a:rPr>
              <a:t>Principle I – </a:t>
            </a:r>
            <a:r>
              <a:rPr lang="en-US" sz="2600" kern="0" dirty="0" smtClean="0">
                <a:solidFill>
                  <a:srgbClr val="11162B"/>
                </a:solidFill>
                <a:latin typeface="Helvetica"/>
                <a:cs typeface="Helvetica"/>
              </a:rPr>
              <a:t>Subsection 1.3</a:t>
            </a:r>
            <a:endParaRPr lang="en-US" sz="1800" kern="0" spc="30" dirty="0" smtClean="0">
              <a:solidFill>
                <a:srgbClr val="11162B"/>
              </a:solidFill>
              <a:latin typeface="Helvetica"/>
              <a:cs typeface="Helvetica"/>
            </a:endParaRPr>
          </a:p>
          <a:p>
            <a:pPr marL="457200" indent="0">
              <a:lnSpc>
                <a:spcPts val="1800"/>
              </a:lnSpc>
              <a:spcBef>
                <a:spcPts val="600"/>
              </a:spcBef>
              <a:buNone/>
              <a:tabLst>
                <a:tab pos="7772400" algn="l"/>
              </a:tabLst>
            </a:pPr>
            <a:endParaRPr lang="en-US" sz="1800" b="1" kern="0" spc="50" dirty="0">
              <a:latin typeface="Helvetica"/>
              <a:cs typeface="Helvetica"/>
            </a:endParaRPr>
          </a:p>
          <a:p>
            <a:pPr marL="457200" indent="0">
              <a:lnSpc>
                <a:spcPts val="1800"/>
              </a:lnSpc>
              <a:spcBef>
                <a:spcPts val="600"/>
              </a:spcBef>
              <a:buNone/>
              <a:tabLst>
                <a:tab pos="7772400" algn="l"/>
              </a:tabLst>
            </a:pPr>
            <a:r>
              <a:rPr lang="en-US" sz="1800" b="1" kern="0" spc="50" dirty="0">
                <a:latin typeface="Helvetica"/>
                <a:cs typeface="Helvetica"/>
              </a:rPr>
              <a:t>Self Evaluation</a:t>
            </a:r>
            <a:endParaRPr lang="en-US" sz="1800" kern="0" spc="50" dirty="0">
              <a:solidFill>
                <a:schemeClr val="tx1">
                  <a:lumMod val="95000"/>
                  <a:lumOff val="5000"/>
                </a:schemeClr>
              </a:solidFill>
              <a:latin typeface="Helvetica"/>
              <a:cs typeface="Helvetica"/>
            </a:endParaRPr>
          </a:p>
          <a:p>
            <a:pPr marL="457200" indent="0">
              <a:lnSpc>
                <a:spcPts val="1800"/>
              </a:lnSpc>
              <a:spcBef>
                <a:spcPts val="600"/>
              </a:spcBef>
              <a:buNone/>
              <a:tabLst>
                <a:tab pos="7772400" algn="l"/>
              </a:tabLst>
            </a:pPr>
            <a:r>
              <a:rPr lang="en-CA" sz="1800" dirty="0"/>
              <a:t>Artistic vision and the perception of your organization within the community effects the way your organization is run. If you already have a business plan, think about how this plan complements your activities. If a business plan has yet to be developed, think about how the unique character of your group can be expressed in this document.</a:t>
            </a:r>
            <a:endParaRPr lang="en-US" sz="1800" kern="0" spc="50" dirty="0">
              <a:solidFill>
                <a:srgbClr val="FF0000"/>
              </a:solidFill>
              <a:latin typeface="Helvetica"/>
              <a:cs typeface="Helvetica"/>
            </a:endParaRPr>
          </a:p>
        </p:txBody>
      </p:sp>
      <p:cxnSp>
        <p:nvCxnSpPr>
          <p:cNvPr id="7" name="Straight Connector 6"/>
          <p:cNvCxnSpPr/>
          <p:nvPr/>
        </p:nvCxnSpPr>
        <p:spPr>
          <a:xfrm>
            <a:off x="1041400" y="2228850"/>
            <a:ext cx="7340600" cy="0"/>
          </a:xfrm>
          <a:prstGeom prst="line">
            <a:avLst/>
          </a:prstGeom>
          <a:ln w="76200" cmpd="sng">
            <a:solidFill>
              <a:srgbClr val="1527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7756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0050"/>
            <a:ext cx="8229600" cy="4525963"/>
          </a:xfrm>
        </p:spPr>
        <p:txBody>
          <a:bodyPr>
            <a:noAutofit/>
          </a:bodyPr>
          <a:lstStyle/>
          <a:p>
            <a:pPr marL="457200" indent="0">
              <a:spcBef>
                <a:spcPts val="0"/>
              </a:spcBef>
              <a:spcAft>
                <a:spcPts val="600"/>
              </a:spcAft>
              <a:buNone/>
              <a:tabLst>
                <a:tab pos="7772400" algn="l"/>
              </a:tabLst>
            </a:pPr>
            <a:r>
              <a:rPr lang="en-US" sz="2600" kern="0" dirty="0">
                <a:solidFill>
                  <a:srgbClr val="11162B"/>
                </a:solidFill>
                <a:latin typeface="Helvetica"/>
                <a:cs typeface="Helvetica"/>
              </a:rPr>
              <a:t>Principle I – </a:t>
            </a:r>
            <a:r>
              <a:rPr lang="en-US" sz="2600" kern="0" dirty="0" smtClean="0">
                <a:solidFill>
                  <a:srgbClr val="11162B"/>
                </a:solidFill>
                <a:latin typeface="Helvetica"/>
                <a:cs typeface="Helvetica"/>
              </a:rPr>
              <a:t>Subsection 1.3</a:t>
            </a:r>
            <a:endParaRPr lang="en-US" sz="1800" kern="0" spc="30" dirty="0" smtClean="0">
              <a:solidFill>
                <a:srgbClr val="11162B"/>
              </a:solidFill>
              <a:latin typeface="Helvetica"/>
              <a:cs typeface="Helvetica"/>
            </a:endParaRPr>
          </a:p>
          <a:p>
            <a:pPr marL="457200" indent="0">
              <a:lnSpc>
                <a:spcPts val="1800"/>
              </a:lnSpc>
              <a:spcBef>
                <a:spcPts val="600"/>
              </a:spcBef>
              <a:buNone/>
              <a:tabLst>
                <a:tab pos="7772400" algn="l"/>
              </a:tabLst>
            </a:pPr>
            <a:endParaRPr lang="en-US" sz="1800" b="1" kern="0" spc="50" dirty="0">
              <a:latin typeface="Helvetica"/>
              <a:cs typeface="Helvetica"/>
            </a:endParaRPr>
          </a:p>
          <a:p>
            <a:pPr marL="457200" indent="0">
              <a:lnSpc>
                <a:spcPts val="1800"/>
              </a:lnSpc>
              <a:spcBef>
                <a:spcPts val="600"/>
              </a:spcBef>
              <a:buNone/>
              <a:tabLst>
                <a:tab pos="7772400" algn="l"/>
              </a:tabLst>
            </a:pPr>
            <a:r>
              <a:rPr lang="en-US" sz="1800" b="1" kern="0" spc="50" dirty="0">
                <a:latin typeface="Helvetica"/>
                <a:cs typeface="Helvetica"/>
              </a:rPr>
              <a:t>Self </a:t>
            </a:r>
            <a:r>
              <a:rPr lang="en-US" sz="1800" b="1" kern="0" spc="50" dirty="0" smtClean="0">
                <a:latin typeface="Helvetica"/>
                <a:cs typeface="Helvetica"/>
              </a:rPr>
              <a:t>Evaluation</a:t>
            </a:r>
            <a:endParaRPr lang="en-US" sz="1800" kern="0" spc="50" dirty="0">
              <a:solidFill>
                <a:srgbClr val="FF0000"/>
              </a:solidFill>
              <a:latin typeface="Helvetica"/>
              <a:cs typeface="Helvetica"/>
            </a:endParaRPr>
          </a:p>
          <a:p>
            <a:pPr lvl="1">
              <a:buFont typeface="Arial" panose="020B0604020202020204" pitchFamily="34" charset="0"/>
              <a:buChar char="•"/>
            </a:pPr>
            <a:r>
              <a:rPr lang="en-CA" sz="1800" b="1" dirty="0"/>
              <a:t>Question 1: </a:t>
            </a:r>
            <a:r>
              <a:rPr lang="en-CA" sz="1800" dirty="0"/>
              <a:t>Has a business plan been developed to guide the board and staff in implementing the mandate of the organization?</a:t>
            </a:r>
          </a:p>
          <a:p>
            <a:pPr lvl="1">
              <a:buFont typeface="Arial" panose="020B0604020202020204" pitchFamily="34" charset="0"/>
              <a:buChar char="•"/>
            </a:pPr>
            <a:r>
              <a:rPr lang="en-CA" sz="1800" b="1" dirty="0"/>
              <a:t>Question 2: </a:t>
            </a:r>
            <a:r>
              <a:rPr lang="en-CA" sz="1800" dirty="0"/>
              <a:t>Has a governing style been identified and are individual board members a good fit in terms of their governance methods?</a:t>
            </a:r>
            <a:endParaRPr lang="en-US" sz="1800" kern="0" spc="50" dirty="0">
              <a:solidFill>
                <a:schemeClr val="tx1">
                  <a:lumMod val="95000"/>
                  <a:lumOff val="5000"/>
                </a:schemeClr>
              </a:solidFill>
              <a:latin typeface="Helvetica"/>
              <a:cs typeface="Helvetica"/>
            </a:endParaRPr>
          </a:p>
        </p:txBody>
      </p:sp>
      <p:cxnSp>
        <p:nvCxnSpPr>
          <p:cNvPr id="7" name="Straight Connector 6"/>
          <p:cNvCxnSpPr/>
          <p:nvPr/>
        </p:nvCxnSpPr>
        <p:spPr>
          <a:xfrm>
            <a:off x="1041400" y="2228850"/>
            <a:ext cx="7340600" cy="0"/>
          </a:xfrm>
          <a:prstGeom prst="line">
            <a:avLst/>
          </a:prstGeom>
          <a:ln w="76200" cmpd="sng">
            <a:solidFill>
              <a:srgbClr val="1527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1528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0050"/>
            <a:ext cx="8229600" cy="4525963"/>
          </a:xfrm>
        </p:spPr>
        <p:txBody>
          <a:bodyPr>
            <a:noAutofit/>
          </a:bodyPr>
          <a:lstStyle/>
          <a:p>
            <a:pPr marL="457200" indent="0">
              <a:spcBef>
                <a:spcPts val="0"/>
              </a:spcBef>
              <a:spcAft>
                <a:spcPts val="600"/>
              </a:spcAft>
              <a:buNone/>
              <a:tabLst>
                <a:tab pos="7772400" algn="l"/>
              </a:tabLst>
            </a:pPr>
            <a:r>
              <a:rPr lang="en-US" sz="2600" kern="0" dirty="0" smtClean="0">
                <a:solidFill>
                  <a:srgbClr val="11162B"/>
                </a:solidFill>
                <a:latin typeface="Helvetica"/>
                <a:cs typeface="Helvetica"/>
              </a:rPr>
              <a:t>Principle II - Main</a:t>
            </a:r>
            <a:endParaRPr lang="en-US" sz="2600" kern="0" dirty="0" smtClean="0">
              <a:solidFill>
                <a:srgbClr val="11162B"/>
              </a:solidFill>
              <a:latin typeface="Helvetica"/>
              <a:cs typeface="Helvetica"/>
            </a:endParaRPr>
          </a:p>
          <a:p>
            <a:pPr marL="457200" indent="0">
              <a:lnSpc>
                <a:spcPts val="1800"/>
              </a:lnSpc>
              <a:spcBef>
                <a:spcPts val="600"/>
              </a:spcBef>
              <a:buNone/>
              <a:tabLst>
                <a:tab pos="7772400" algn="l"/>
              </a:tabLst>
            </a:pPr>
            <a:endParaRPr lang="en-US" sz="1800" kern="0" spc="30" dirty="0" smtClean="0">
              <a:solidFill>
                <a:srgbClr val="11162B"/>
              </a:solidFill>
              <a:latin typeface="Helvetica"/>
              <a:cs typeface="Helvetica"/>
            </a:endParaRPr>
          </a:p>
          <a:p>
            <a:pPr marL="457200" indent="0">
              <a:lnSpc>
                <a:spcPts val="1800"/>
              </a:lnSpc>
              <a:spcBef>
                <a:spcPts val="600"/>
              </a:spcBef>
              <a:buNone/>
              <a:tabLst>
                <a:tab pos="7772400" algn="l"/>
              </a:tabLst>
            </a:pPr>
            <a:r>
              <a:rPr lang="en-CA" sz="1800" dirty="0"/>
              <a:t>The organization encourages artistic excellence, and has a vision for artistic development that acknowledges its audience, donors, members, and sponsors (stakeholders). </a:t>
            </a:r>
            <a:endParaRPr lang="en-CA" sz="1800" dirty="0" smtClean="0"/>
          </a:p>
          <a:p>
            <a:pPr marL="457200" indent="0">
              <a:lnSpc>
                <a:spcPts val="1800"/>
              </a:lnSpc>
              <a:spcBef>
                <a:spcPts val="600"/>
              </a:spcBef>
              <a:buNone/>
              <a:tabLst>
                <a:tab pos="7772400" algn="l"/>
              </a:tabLst>
            </a:pPr>
            <a:endParaRPr lang="en-CA" sz="1800" b="1" kern="0" spc="50" dirty="0">
              <a:solidFill>
                <a:srgbClr val="11162B"/>
              </a:solidFill>
              <a:latin typeface="Helvetica"/>
              <a:cs typeface="Helvetica"/>
            </a:endParaRPr>
          </a:p>
          <a:p>
            <a:pPr marL="457200" lvl="1" indent="0">
              <a:buNone/>
            </a:pPr>
            <a:r>
              <a:rPr lang="en-CA" sz="1800" b="1" dirty="0"/>
              <a:t>Interpretation</a:t>
            </a:r>
            <a:endParaRPr lang="en-CA" sz="1800" dirty="0"/>
          </a:p>
          <a:p>
            <a:pPr lvl="1">
              <a:buFont typeface="Arial" panose="020B0604020202020204" pitchFamily="34" charset="0"/>
              <a:buChar char="•"/>
            </a:pPr>
            <a:r>
              <a:rPr lang="en-CA" sz="1800" dirty="0" smtClean="0"/>
              <a:t>Your </a:t>
            </a:r>
            <a:r>
              <a:rPr lang="en-CA" sz="1800" dirty="0"/>
              <a:t>organization relies on the support of its audience, donors, members, and sponsors.</a:t>
            </a:r>
          </a:p>
          <a:p>
            <a:pPr lvl="1">
              <a:buFont typeface="Arial" panose="020B0604020202020204" pitchFamily="34" charset="0"/>
              <a:buChar char="•"/>
            </a:pPr>
            <a:r>
              <a:rPr lang="en-CA" sz="1800" dirty="0" smtClean="0"/>
              <a:t>Keep </a:t>
            </a:r>
            <a:r>
              <a:rPr lang="en-CA" sz="1800" dirty="0"/>
              <a:t>these supporters in mind when developing artistic programming.</a:t>
            </a:r>
          </a:p>
          <a:p>
            <a:pPr marL="457200" indent="0">
              <a:lnSpc>
                <a:spcPts val="1800"/>
              </a:lnSpc>
              <a:spcBef>
                <a:spcPts val="600"/>
              </a:spcBef>
              <a:buNone/>
              <a:tabLst>
                <a:tab pos="7772400" algn="l"/>
              </a:tabLst>
            </a:pPr>
            <a:endParaRPr lang="en-US" sz="1800" kern="0" spc="50" dirty="0">
              <a:solidFill>
                <a:srgbClr val="FF0000"/>
              </a:solidFill>
              <a:latin typeface="Helvetica"/>
              <a:cs typeface="Helvetica"/>
            </a:endParaRPr>
          </a:p>
        </p:txBody>
      </p:sp>
      <p:cxnSp>
        <p:nvCxnSpPr>
          <p:cNvPr id="7" name="Straight Connector 6"/>
          <p:cNvCxnSpPr/>
          <p:nvPr/>
        </p:nvCxnSpPr>
        <p:spPr>
          <a:xfrm>
            <a:off x="1041400" y="2228850"/>
            <a:ext cx="7340600" cy="0"/>
          </a:xfrm>
          <a:prstGeom prst="line">
            <a:avLst/>
          </a:prstGeom>
          <a:ln w="76200" cmpd="sng">
            <a:solidFill>
              <a:srgbClr val="1527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8364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0050"/>
            <a:ext cx="8229600" cy="4525963"/>
          </a:xfrm>
        </p:spPr>
        <p:txBody>
          <a:bodyPr>
            <a:noAutofit/>
          </a:bodyPr>
          <a:lstStyle/>
          <a:p>
            <a:pPr marL="457200" indent="0">
              <a:spcBef>
                <a:spcPts val="0"/>
              </a:spcBef>
              <a:spcAft>
                <a:spcPts val="600"/>
              </a:spcAft>
              <a:buNone/>
              <a:tabLst>
                <a:tab pos="7772400" algn="l"/>
              </a:tabLst>
            </a:pPr>
            <a:r>
              <a:rPr lang="en-US" sz="2600" kern="0" dirty="0" smtClean="0">
                <a:solidFill>
                  <a:srgbClr val="11162B"/>
                </a:solidFill>
                <a:latin typeface="Helvetica"/>
                <a:cs typeface="Helvetica"/>
              </a:rPr>
              <a:t>Principle II - Main</a:t>
            </a:r>
            <a:endParaRPr lang="en-US" sz="2600" kern="0" dirty="0" smtClean="0">
              <a:solidFill>
                <a:srgbClr val="11162B"/>
              </a:solidFill>
              <a:latin typeface="Helvetica"/>
              <a:cs typeface="Helvetica"/>
            </a:endParaRPr>
          </a:p>
          <a:p>
            <a:pPr marL="457200" indent="0">
              <a:lnSpc>
                <a:spcPts val="1800"/>
              </a:lnSpc>
              <a:spcBef>
                <a:spcPts val="600"/>
              </a:spcBef>
              <a:buNone/>
              <a:tabLst>
                <a:tab pos="7772400" algn="l"/>
              </a:tabLst>
            </a:pPr>
            <a:endParaRPr lang="en-US" sz="1800" b="1" kern="0" spc="50" dirty="0">
              <a:latin typeface="Helvetica"/>
              <a:cs typeface="Helvetica"/>
            </a:endParaRPr>
          </a:p>
          <a:p>
            <a:pPr marL="457200" indent="0">
              <a:lnSpc>
                <a:spcPts val="1800"/>
              </a:lnSpc>
              <a:spcBef>
                <a:spcPts val="600"/>
              </a:spcBef>
              <a:buNone/>
              <a:tabLst>
                <a:tab pos="7772400" algn="l"/>
              </a:tabLst>
            </a:pPr>
            <a:r>
              <a:rPr lang="en-US" sz="1800" b="1" kern="0" spc="50" dirty="0">
                <a:latin typeface="Helvetica"/>
                <a:cs typeface="Helvetica"/>
              </a:rPr>
              <a:t>Self Evaluation</a:t>
            </a:r>
            <a:endParaRPr lang="en-US" sz="1800" kern="0" spc="50" dirty="0">
              <a:solidFill>
                <a:srgbClr val="FF0000"/>
              </a:solidFill>
              <a:latin typeface="Helvetica"/>
              <a:cs typeface="Helvetica"/>
            </a:endParaRPr>
          </a:p>
          <a:p>
            <a:pPr marL="457200" indent="0">
              <a:lnSpc>
                <a:spcPts val="1800"/>
              </a:lnSpc>
              <a:spcBef>
                <a:spcPts val="600"/>
              </a:spcBef>
              <a:buNone/>
              <a:tabLst>
                <a:tab pos="7772400" algn="l"/>
              </a:tabLst>
            </a:pPr>
            <a:r>
              <a:rPr lang="en-CA" sz="1800" dirty="0"/>
              <a:t>Consider your mandate, your audience and the people involved in your organization. Write a brief summary of your artistic mandate, and a simple breakdown of your stakeholders and their purpose. If your mandate is not clear or not written down, consider what this statement would look like.</a:t>
            </a:r>
            <a:endParaRPr lang="en-US" sz="1800" kern="0" spc="50" dirty="0">
              <a:solidFill>
                <a:srgbClr val="FF0000"/>
              </a:solidFill>
              <a:latin typeface="Helvetica"/>
              <a:cs typeface="Helvetica"/>
            </a:endParaRPr>
          </a:p>
        </p:txBody>
      </p:sp>
      <p:cxnSp>
        <p:nvCxnSpPr>
          <p:cNvPr id="7" name="Straight Connector 6"/>
          <p:cNvCxnSpPr/>
          <p:nvPr/>
        </p:nvCxnSpPr>
        <p:spPr>
          <a:xfrm>
            <a:off x="1041400" y="2228850"/>
            <a:ext cx="7340600" cy="0"/>
          </a:xfrm>
          <a:prstGeom prst="line">
            <a:avLst/>
          </a:prstGeom>
          <a:ln w="76200" cmpd="sng">
            <a:solidFill>
              <a:srgbClr val="1527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8508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0051"/>
            <a:ext cx="8229600" cy="4540250"/>
          </a:xfrm>
        </p:spPr>
        <p:txBody>
          <a:bodyPr>
            <a:noAutofit/>
          </a:bodyPr>
          <a:lstStyle/>
          <a:p>
            <a:pPr marL="457200" indent="0">
              <a:spcBef>
                <a:spcPts val="0"/>
              </a:spcBef>
              <a:spcAft>
                <a:spcPts val="600"/>
              </a:spcAft>
              <a:buNone/>
              <a:tabLst>
                <a:tab pos="7772400" algn="l"/>
              </a:tabLst>
            </a:pPr>
            <a:r>
              <a:rPr lang="en-US" sz="2600" kern="0" dirty="0">
                <a:solidFill>
                  <a:srgbClr val="11162B"/>
                </a:solidFill>
                <a:latin typeface="Helvetica"/>
                <a:cs typeface="Helvetica"/>
              </a:rPr>
              <a:t>Principle </a:t>
            </a:r>
            <a:r>
              <a:rPr lang="en-US" sz="2600" kern="0" dirty="0" smtClean="0">
                <a:solidFill>
                  <a:srgbClr val="11162B"/>
                </a:solidFill>
                <a:latin typeface="Helvetica"/>
                <a:cs typeface="Helvetica"/>
              </a:rPr>
              <a:t>II </a:t>
            </a:r>
            <a:r>
              <a:rPr lang="en-US" sz="2600" kern="0" dirty="0">
                <a:solidFill>
                  <a:srgbClr val="11162B"/>
                </a:solidFill>
                <a:latin typeface="Helvetica"/>
                <a:cs typeface="Helvetica"/>
              </a:rPr>
              <a:t>– </a:t>
            </a:r>
            <a:r>
              <a:rPr lang="en-US" sz="2600" kern="0" dirty="0" smtClean="0">
                <a:solidFill>
                  <a:srgbClr val="11162B"/>
                </a:solidFill>
                <a:latin typeface="Helvetica"/>
                <a:cs typeface="Helvetica"/>
              </a:rPr>
              <a:t>Subsection 2.1</a:t>
            </a:r>
            <a:endParaRPr lang="en-US" sz="1800" kern="0" spc="30" dirty="0" smtClean="0">
              <a:solidFill>
                <a:srgbClr val="11162B"/>
              </a:solidFill>
              <a:latin typeface="Helvetica"/>
              <a:cs typeface="Helvetica"/>
            </a:endParaRPr>
          </a:p>
          <a:p>
            <a:pPr marL="457200" indent="0">
              <a:lnSpc>
                <a:spcPts val="1800"/>
              </a:lnSpc>
              <a:spcBef>
                <a:spcPts val="600"/>
              </a:spcBef>
              <a:buNone/>
              <a:tabLst>
                <a:tab pos="7772400" algn="l"/>
              </a:tabLst>
            </a:pPr>
            <a:endParaRPr lang="en-CA" sz="1800" b="1" i="1" dirty="0" smtClean="0"/>
          </a:p>
          <a:p>
            <a:pPr marL="457200" indent="0">
              <a:lnSpc>
                <a:spcPts val="1800"/>
              </a:lnSpc>
              <a:spcBef>
                <a:spcPts val="600"/>
              </a:spcBef>
              <a:buNone/>
              <a:tabLst>
                <a:tab pos="7772400" algn="l"/>
              </a:tabLst>
            </a:pPr>
            <a:r>
              <a:rPr lang="en-CA" sz="1800" dirty="0" smtClean="0"/>
              <a:t>Artistic </a:t>
            </a:r>
            <a:r>
              <a:rPr lang="en-CA" sz="1800" dirty="0"/>
              <a:t>planning is carried out with an awareness of opportunities and risks, and these plans are communicated in a timely and effective manner to stakeholders</a:t>
            </a:r>
            <a:r>
              <a:rPr lang="en-CA" sz="1800" dirty="0" smtClean="0"/>
              <a:t>.</a:t>
            </a:r>
            <a:endParaRPr lang="en-US" sz="1800" kern="0" spc="50" dirty="0">
              <a:solidFill>
                <a:srgbClr val="FF0000"/>
              </a:solidFill>
              <a:latin typeface="Helvetica"/>
              <a:cs typeface="Helvetica"/>
            </a:endParaRPr>
          </a:p>
          <a:p>
            <a:pPr marL="400050" lvl="1" indent="0">
              <a:buNone/>
            </a:pPr>
            <a:endParaRPr lang="en-CA" sz="1700" b="1" dirty="0" smtClean="0"/>
          </a:p>
          <a:p>
            <a:pPr marL="400050" lvl="1" indent="0">
              <a:buNone/>
            </a:pPr>
            <a:r>
              <a:rPr lang="en-CA" sz="1700" b="1" dirty="0" smtClean="0"/>
              <a:t>Interpretation</a:t>
            </a:r>
            <a:endParaRPr lang="en-CA" sz="1700" dirty="0"/>
          </a:p>
          <a:p>
            <a:pPr lvl="1">
              <a:buFont typeface="Arial" panose="020B0604020202020204" pitchFamily="34" charset="0"/>
              <a:buChar char="•"/>
            </a:pPr>
            <a:r>
              <a:rPr lang="en-CA" sz="1600" dirty="0" smtClean="0"/>
              <a:t>The </a:t>
            </a:r>
            <a:r>
              <a:rPr lang="en-CA" sz="1600" dirty="0"/>
              <a:t>role of an arts organization is to provide a service to the community in which you operate. With this comes a responsibility to your stakeholders.</a:t>
            </a:r>
          </a:p>
          <a:p>
            <a:pPr lvl="1">
              <a:buFont typeface="Arial" panose="020B0604020202020204" pitchFamily="34" charset="0"/>
              <a:buChar char="•"/>
            </a:pPr>
            <a:r>
              <a:rPr lang="en-CA" sz="1600" dirty="0" smtClean="0"/>
              <a:t>Be </a:t>
            </a:r>
            <a:r>
              <a:rPr lang="en-CA" sz="1600" dirty="0"/>
              <a:t>aware of what your audience wants, and the risks involved in your activities.</a:t>
            </a:r>
          </a:p>
          <a:p>
            <a:pPr lvl="1">
              <a:buFont typeface="Arial" panose="020B0604020202020204" pitchFamily="34" charset="0"/>
              <a:buChar char="•"/>
            </a:pPr>
            <a:r>
              <a:rPr lang="en-CA" sz="1600" dirty="0" smtClean="0"/>
              <a:t>This </a:t>
            </a:r>
            <a:r>
              <a:rPr lang="en-CA" sz="1600" dirty="0"/>
              <a:t>knowledge will help you achieve your objectives, and provide valuable services to your community.</a:t>
            </a:r>
          </a:p>
          <a:p>
            <a:pPr lvl="1">
              <a:buFont typeface="Arial" panose="020B0604020202020204" pitchFamily="34" charset="0"/>
              <a:buChar char="•"/>
            </a:pPr>
            <a:r>
              <a:rPr lang="en-CA" sz="1600" dirty="0" smtClean="0"/>
              <a:t>Establish </a:t>
            </a:r>
            <a:r>
              <a:rPr lang="en-CA" sz="1600" dirty="0"/>
              <a:t>a method of communication to let your audience know what you are up </a:t>
            </a:r>
            <a:r>
              <a:rPr lang="en-CA" sz="1600" dirty="0" smtClean="0"/>
              <a:t>to.</a:t>
            </a:r>
          </a:p>
          <a:p>
            <a:pPr lvl="1">
              <a:buFont typeface="Arial" panose="020B0604020202020204" pitchFamily="34" charset="0"/>
              <a:buChar char="•"/>
            </a:pPr>
            <a:r>
              <a:rPr lang="en-CA" sz="1600" dirty="0" smtClean="0"/>
              <a:t>Good </a:t>
            </a:r>
            <a:r>
              <a:rPr lang="en-CA" sz="1600" dirty="0"/>
              <a:t>communication will help establish your presence in the community.</a:t>
            </a:r>
          </a:p>
          <a:p>
            <a:pPr marL="457200" indent="0">
              <a:lnSpc>
                <a:spcPts val="1800"/>
              </a:lnSpc>
              <a:spcBef>
                <a:spcPts val="600"/>
              </a:spcBef>
              <a:buNone/>
              <a:tabLst>
                <a:tab pos="7772400" algn="l"/>
              </a:tabLst>
            </a:pPr>
            <a:endParaRPr lang="en-US" sz="1800" kern="0" spc="50" dirty="0">
              <a:solidFill>
                <a:srgbClr val="FF0000"/>
              </a:solidFill>
              <a:latin typeface="Helvetica"/>
              <a:cs typeface="Helvetica"/>
            </a:endParaRPr>
          </a:p>
        </p:txBody>
      </p:sp>
      <p:cxnSp>
        <p:nvCxnSpPr>
          <p:cNvPr id="7" name="Straight Connector 6"/>
          <p:cNvCxnSpPr/>
          <p:nvPr/>
        </p:nvCxnSpPr>
        <p:spPr>
          <a:xfrm>
            <a:off x="1041400" y="2228850"/>
            <a:ext cx="7340600" cy="0"/>
          </a:xfrm>
          <a:prstGeom prst="line">
            <a:avLst/>
          </a:prstGeom>
          <a:ln w="76200" cmpd="sng">
            <a:solidFill>
              <a:srgbClr val="1527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5439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0050"/>
            <a:ext cx="8229600" cy="4525963"/>
          </a:xfrm>
        </p:spPr>
        <p:txBody>
          <a:bodyPr>
            <a:noAutofit/>
          </a:bodyPr>
          <a:lstStyle/>
          <a:p>
            <a:pPr marL="457200" indent="0">
              <a:spcBef>
                <a:spcPts val="0"/>
              </a:spcBef>
              <a:spcAft>
                <a:spcPts val="600"/>
              </a:spcAft>
              <a:buNone/>
              <a:tabLst>
                <a:tab pos="7772400" algn="l"/>
              </a:tabLst>
            </a:pPr>
            <a:r>
              <a:rPr lang="en-US" sz="2600" kern="0" dirty="0">
                <a:solidFill>
                  <a:srgbClr val="11162B"/>
                </a:solidFill>
                <a:latin typeface="Helvetica"/>
                <a:cs typeface="Helvetica"/>
              </a:rPr>
              <a:t>Principle II – </a:t>
            </a:r>
            <a:r>
              <a:rPr lang="en-US" sz="2600" kern="0" dirty="0" smtClean="0">
                <a:solidFill>
                  <a:srgbClr val="11162B"/>
                </a:solidFill>
                <a:latin typeface="Helvetica"/>
                <a:cs typeface="Helvetica"/>
              </a:rPr>
              <a:t>Subsection 2.1</a:t>
            </a:r>
            <a:endParaRPr lang="en-US" sz="1800" kern="0" spc="30" dirty="0">
              <a:solidFill>
                <a:srgbClr val="11162B"/>
              </a:solidFill>
              <a:latin typeface="Helvetica"/>
              <a:cs typeface="Helvetica"/>
            </a:endParaRPr>
          </a:p>
          <a:p>
            <a:pPr marL="457200" indent="0">
              <a:lnSpc>
                <a:spcPts val="1800"/>
              </a:lnSpc>
              <a:spcBef>
                <a:spcPts val="600"/>
              </a:spcBef>
              <a:buNone/>
              <a:tabLst>
                <a:tab pos="7772400" algn="l"/>
              </a:tabLst>
            </a:pPr>
            <a:endParaRPr lang="en-US" sz="1800" b="1" kern="0" spc="50" dirty="0">
              <a:latin typeface="Helvetica"/>
              <a:cs typeface="Helvetica"/>
            </a:endParaRPr>
          </a:p>
          <a:p>
            <a:pPr marL="457200" indent="0">
              <a:lnSpc>
                <a:spcPts val="1800"/>
              </a:lnSpc>
              <a:spcBef>
                <a:spcPts val="600"/>
              </a:spcBef>
              <a:buNone/>
              <a:tabLst>
                <a:tab pos="7772400" algn="l"/>
              </a:tabLst>
            </a:pPr>
            <a:r>
              <a:rPr lang="en-US" sz="1800" b="1" kern="0" spc="50" dirty="0">
                <a:latin typeface="Helvetica"/>
                <a:cs typeface="Helvetica"/>
              </a:rPr>
              <a:t>Self Evaluation</a:t>
            </a:r>
            <a:endParaRPr lang="en-US" sz="1800" kern="0" spc="50" dirty="0">
              <a:solidFill>
                <a:srgbClr val="FF0000"/>
              </a:solidFill>
              <a:latin typeface="Helvetica"/>
              <a:cs typeface="Helvetica"/>
            </a:endParaRPr>
          </a:p>
          <a:p>
            <a:pPr marL="457200" indent="0">
              <a:lnSpc>
                <a:spcPts val="1800"/>
              </a:lnSpc>
              <a:spcBef>
                <a:spcPts val="600"/>
              </a:spcBef>
              <a:buNone/>
              <a:tabLst>
                <a:tab pos="7772400" algn="l"/>
              </a:tabLst>
            </a:pPr>
            <a:r>
              <a:rPr lang="en-CA" sz="1800" dirty="0"/>
              <a:t>Think about how you plan your activities, and how you communicate with your stakeholders</a:t>
            </a:r>
            <a:r>
              <a:rPr lang="en-CA" sz="1800" dirty="0" smtClean="0"/>
              <a:t>.</a:t>
            </a:r>
          </a:p>
          <a:p>
            <a:pPr marL="457200" indent="0">
              <a:lnSpc>
                <a:spcPts val="1800"/>
              </a:lnSpc>
              <a:spcBef>
                <a:spcPts val="600"/>
              </a:spcBef>
              <a:buNone/>
              <a:tabLst>
                <a:tab pos="7772400" algn="l"/>
              </a:tabLst>
            </a:pPr>
            <a:endParaRPr lang="en-US" sz="1800" b="1" i="1" kern="0" spc="50" dirty="0">
              <a:solidFill>
                <a:srgbClr val="FF0000"/>
              </a:solidFill>
              <a:latin typeface="Helvetica"/>
              <a:cs typeface="Helvetica"/>
            </a:endParaRPr>
          </a:p>
          <a:p>
            <a:pPr lvl="1">
              <a:buFont typeface="Arial" panose="020B0604020202020204" pitchFamily="34" charset="0"/>
              <a:buChar char="•"/>
            </a:pPr>
            <a:r>
              <a:rPr lang="en-CA" sz="1800" b="1" dirty="0"/>
              <a:t>Question 1: </a:t>
            </a:r>
            <a:r>
              <a:rPr lang="en-CA" sz="1800" dirty="0"/>
              <a:t>Are the audience, donors, members, and sponsors considered in the implementation of any artistic initiatives?</a:t>
            </a:r>
          </a:p>
          <a:p>
            <a:pPr lvl="1">
              <a:buFont typeface="Arial" panose="020B0604020202020204" pitchFamily="34" charset="0"/>
              <a:buChar char="•"/>
            </a:pPr>
            <a:r>
              <a:rPr lang="en-CA" sz="1800" b="1" dirty="0"/>
              <a:t>Question 2: </a:t>
            </a:r>
            <a:r>
              <a:rPr lang="en-CA" sz="1800" dirty="0"/>
              <a:t>Is there a method by which the organization communicates with its stakeholders (i.e. a newsletter, website, annual report)? </a:t>
            </a:r>
            <a:endParaRPr lang="en-US" sz="1800" kern="0" spc="50" dirty="0">
              <a:solidFill>
                <a:srgbClr val="FF0000"/>
              </a:solidFill>
              <a:latin typeface="Helvetica"/>
              <a:cs typeface="Helvetica"/>
            </a:endParaRPr>
          </a:p>
        </p:txBody>
      </p:sp>
      <p:cxnSp>
        <p:nvCxnSpPr>
          <p:cNvPr id="7" name="Straight Connector 6"/>
          <p:cNvCxnSpPr/>
          <p:nvPr/>
        </p:nvCxnSpPr>
        <p:spPr>
          <a:xfrm>
            <a:off x="1041400" y="2228850"/>
            <a:ext cx="7340600" cy="0"/>
          </a:xfrm>
          <a:prstGeom prst="line">
            <a:avLst/>
          </a:prstGeom>
          <a:ln w="76200" cmpd="sng">
            <a:solidFill>
              <a:srgbClr val="1527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5638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0050"/>
            <a:ext cx="8229600" cy="4525963"/>
          </a:xfrm>
        </p:spPr>
        <p:txBody>
          <a:bodyPr>
            <a:noAutofit/>
          </a:bodyPr>
          <a:lstStyle/>
          <a:p>
            <a:pPr marL="457200" indent="0">
              <a:spcBef>
                <a:spcPts val="0"/>
              </a:spcBef>
              <a:spcAft>
                <a:spcPts val="600"/>
              </a:spcAft>
              <a:buNone/>
              <a:tabLst>
                <a:tab pos="7772400" algn="l"/>
              </a:tabLst>
            </a:pPr>
            <a:r>
              <a:rPr lang="en-US" sz="2600" kern="0" dirty="0">
                <a:solidFill>
                  <a:srgbClr val="11162B"/>
                </a:solidFill>
                <a:latin typeface="Helvetica"/>
                <a:cs typeface="Helvetica"/>
              </a:rPr>
              <a:t>Principle II – </a:t>
            </a:r>
            <a:r>
              <a:rPr lang="en-US" sz="2600" kern="0" dirty="0" smtClean="0">
                <a:solidFill>
                  <a:srgbClr val="11162B"/>
                </a:solidFill>
                <a:latin typeface="Helvetica"/>
                <a:cs typeface="Helvetica"/>
              </a:rPr>
              <a:t>Subsection 2.2</a:t>
            </a:r>
            <a:endParaRPr lang="en-US" sz="1800" kern="0" spc="30" dirty="0">
              <a:solidFill>
                <a:srgbClr val="11162B"/>
              </a:solidFill>
              <a:latin typeface="Helvetica"/>
              <a:cs typeface="Helvetica"/>
            </a:endParaRPr>
          </a:p>
          <a:p>
            <a:pPr marL="457200" indent="0">
              <a:lnSpc>
                <a:spcPts val="1800"/>
              </a:lnSpc>
              <a:spcBef>
                <a:spcPts val="600"/>
              </a:spcBef>
              <a:buNone/>
              <a:tabLst>
                <a:tab pos="7772400" algn="l"/>
              </a:tabLst>
            </a:pPr>
            <a:endParaRPr lang="en-US" sz="1800" kern="0" spc="30" dirty="0" smtClean="0">
              <a:solidFill>
                <a:srgbClr val="11162B"/>
              </a:solidFill>
              <a:latin typeface="Helvetica"/>
              <a:cs typeface="Helvetica"/>
            </a:endParaRPr>
          </a:p>
          <a:p>
            <a:pPr marL="457200" indent="0">
              <a:lnSpc>
                <a:spcPts val="1800"/>
              </a:lnSpc>
              <a:spcBef>
                <a:spcPts val="600"/>
              </a:spcBef>
              <a:buNone/>
              <a:tabLst>
                <a:tab pos="7772400" algn="l"/>
              </a:tabLst>
            </a:pPr>
            <a:r>
              <a:rPr lang="en-CA" sz="1800" dirty="0"/>
              <a:t>Fundraising and financial resources are considered during the implementation of any artistic programming, and funders are recognized for their contributions</a:t>
            </a:r>
            <a:r>
              <a:rPr lang="en-CA" sz="1800" dirty="0" smtClean="0"/>
              <a:t>.</a:t>
            </a:r>
            <a:endParaRPr lang="en-US" sz="1800" kern="0" spc="50" dirty="0" smtClean="0">
              <a:solidFill>
                <a:schemeClr val="tx1">
                  <a:lumMod val="95000"/>
                  <a:lumOff val="5000"/>
                </a:schemeClr>
              </a:solidFill>
              <a:latin typeface="Helvetica"/>
              <a:cs typeface="Helvetica"/>
            </a:endParaRPr>
          </a:p>
          <a:p>
            <a:pPr marL="457200" indent="0">
              <a:lnSpc>
                <a:spcPts val="1800"/>
              </a:lnSpc>
              <a:spcBef>
                <a:spcPts val="600"/>
              </a:spcBef>
              <a:buNone/>
              <a:tabLst>
                <a:tab pos="7772400" algn="l"/>
              </a:tabLst>
            </a:pPr>
            <a:endParaRPr lang="en-US" sz="1800" kern="0" spc="50" dirty="0" smtClean="0">
              <a:solidFill>
                <a:srgbClr val="FF0000"/>
              </a:solidFill>
              <a:latin typeface="Helvetica"/>
              <a:cs typeface="Helvetica"/>
            </a:endParaRPr>
          </a:p>
          <a:p>
            <a:pPr marL="400050" lvl="1" indent="0">
              <a:buNone/>
            </a:pPr>
            <a:r>
              <a:rPr lang="en-CA" sz="1800" b="1" dirty="0"/>
              <a:t>Interpretation</a:t>
            </a:r>
            <a:endParaRPr lang="en-CA" sz="1800" dirty="0"/>
          </a:p>
          <a:p>
            <a:pPr lvl="1">
              <a:buFont typeface="Arial" panose="020B0604020202020204" pitchFamily="34" charset="0"/>
              <a:buChar char="•"/>
            </a:pPr>
            <a:r>
              <a:rPr lang="en-CA" sz="1800" dirty="0" smtClean="0"/>
              <a:t>Your </a:t>
            </a:r>
            <a:r>
              <a:rPr lang="en-CA" sz="1800" dirty="0"/>
              <a:t>organization should set financial parameters, and work within these parameters when planning artistic endeavors.</a:t>
            </a:r>
          </a:p>
          <a:p>
            <a:pPr lvl="1">
              <a:buFont typeface="Arial" panose="020B0604020202020204" pitchFamily="34" charset="0"/>
              <a:buChar char="•"/>
            </a:pPr>
            <a:r>
              <a:rPr lang="en-CA" sz="1800" dirty="0" smtClean="0"/>
              <a:t>Plan </a:t>
            </a:r>
            <a:r>
              <a:rPr lang="en-CA" sz="1800" dirty="0"/>
              <a:t>your spending. This will allow you to grow and thrive</a:t>
            </a:r>
            <a:r>
              <a:rPr lang="en-CA" sz="1800" dirty="0" smtClean="0"/>
              <a:t>.</a:t>
            </a:r>
          </a:p>
          <a:p>
            <a:pPr lvl="1">
              <a:buFont typeface="Arial" panose="020B0604020202020204" pitchFamily="34" charset="0"/>
              <a:buChar char="•"/>
            </a:pPr>
            <a:r>
              <a:rPr lang="en-CA" sz="1800" dirty="0" smtClean="0"/>
              <a:t>Donors </a:t>
            </a:r>
            <a:r>
              <a:rPr lang="en-CA" sz="1800" dirty="0"/>
              <a:t>and funders should be acknowledged for their contributions.</a:t>
            </a:r>
          </a:p>
          <a:p>
            <a:pPr marL="457200" indent="0">
              <a:lnSpc>
                <a:spcPts val="1800"/>
              </a:lnSpc>
              <a:spcBef>
                <a:spcPts val="600"/>
              </a:spcBef>
              <a:buNone/>
              <a:tabLst>
                <a:tab pos="7772400" algn="l"/>
              </a:tabLst>
            </a:pPr>
            <a:endParaRPr lang="en-US" sz="1800" kern="0" spc="50" dirty="0">
              <a:solidFill>
                <a:srgbClr val="FF0000"/>
              </a:solidFill>
              <a:latin typeface="Helvetica"/>
              <a:cs typeface="Helvetica"/>
            </a:endParaRPr>
          </a:p>
        </p:txBody>
      </p:sp>
      <p:cxnSp>
        <p:nvCxnSpPr>
          <p:cNvPr id="7" name="Straight Connector 6"/>
          <p:cNvCxnSpPr/>
          <p:nvPr/>
        </p:nvCxnSpPr>
        <p:spPr>
          <a:xfrm>
            <a:off x="1041400" y="2228850"/>
            <a:ext cx="7340600" cy="0"/>
          </a:xfrm>
          <a:prstGeom prst="line">
            <a:avLst/>
          </a:prstGeom>
          <a:ln w="76200" cmpd="sng">
            <a:solidFill>
              <a:srgbClr val="1527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720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0050"/>
            <a:ext cx="8229600" cy="4525963"/>
          </a:xfrm>
        </p:spPr>
        <p:txBody>
          <a:bodyPr>
            <a:noAutofit/>
          </a:bodyPr>
          <a:lstStyle/>
          <a:p>
            <a:pPr marL="457200" indent="0">
              <a:spcBef>
                <a:spcPts val="0"/>
              </a:spcBef>
              <a:spcAft>
                <a:spcPts val="600"/>
              </a:spcAft>
              <a:buNone/>
              <a:tabLst>
                <a:tab pos="7772400" algn="l"/>
              </a:tabLst>
            </a:pPr>
            <a:r>
              <a:rPr lang="en-US" sz="2600" kern="0" dirty="0">
                <a:solidFill>
                  <a:srgbClr val="11162B"/>
                </a:solidFill>
                <a:latin typeface="Helvetica"/>
                <a:cs typeface="Helvetica"/>
              </a:rPr>
              <a:t>Principle II – </a:t>
            </a:r>
            <a:r>
              <a:rPr lang="en-US" sz="2600" kern="0" dirty="0" smtClean="0">
                <a:solidFill>
                  <a:srgbClr val="11162B"/>
                </a:solidFill>
                <a:latin typeface="Helvetica"/>
                <a:cs typeface="Helvetica"/>
              </a:rPr>
              <a:t>Subsection 2.2</a:t>
            </a:r>
            <a:endParaRPr lang="en-US" sz="1800" kern="0" spc="30" dirty="0">
              <a:solidFill>
                <a:srgbClr val="11162B"/>
              </a:solidFill>
              <a:latin typeface="Helvetica"/>
              <a:cs typeface="Helvetica"/>
            </a:endParaRPr>
          </a:p>
          <a:p>
            <a:pPr marL="457200" indent="0">
              <a:lnSpc>
                <a:spcPts val="1800"/>
              </a:lnSpc>
              <a:spcBef>
                <a:spcPts val="600"/>
              </a:spcBef>
              <a:buNone/>
              <a:tabLst>
                <a:tab pos="7772400" algn="l"/>
              </a:tabLst>
            </a:pPr>
            <a:endParaRPr lang="en-US" sz="1800" b="1" kern="0" spc="50" dirty="0">
              <a:latin typeface="Helvetica"/>
              <a:cs typeface="Helvetica"/>
            </a:endParaRPr>
          </a:p>
          <a:p>
            <a:pPr marL="457200" indent="0">
              <a:lnSpc>
                <a:spcPts val="1800"/>
              </a:lnSpc>
              <a:spcBef>
                <a:spcPts val="600"/>
              </a:spcBef>
              <a:buNone/>
              <a:tabLst>
                <a:tab pos="7772400" algn="l"/>
              </a:tabLst>
            </a:pPr>
            <a:r>
              <a:rPr lang="en-US" sz="1800" b="1" kern="0" spc="50" dirty="0">
                <a:latin typeface="Helvetica"/>
                <a:cs typeface="Helvetica"/>
              </a:rPr>
              <a:t>Self Evaluation</a:t>
            </a:r>
            <a:endParaRPr lang="en-US" sz="1800" kern="0" spc="50" dirty="0">
              <a:solidFill>
                <a:srgbClr val="FF0000"/>
              </a:solidFill>
              <a:latin typeface="Helvetica"/>
              <a:cs typeface="Helvetica"/>
            </a:endParaRPr>
          </a:p>
          <a:p>
            <a:pPr marL="457200" indent="0">
              <a:lnSpc>
                <a:spcPts val="1800"/>
              </a:lnSpc>
              <a:spcBef>
                <a:spcPts val="600"/>
              </a:spcBef>
              <a:buNone/>
              <a:tabLst>
                <a:tab pos="7772400" algn="l"/>
              </a:tabLst>
            </a:pPr>
            <a:r>
              <a:rPr lang="en-CA" sz="1800" dirty="0"/>
              <a:t>Think about if your programming is an accurate reflection of your organization’s financial realities. Consider whether you are doing a good job of recognizing your contributors and if not, how you could improve on this point.</a:t>
            </a:r>
            <a:endParaRPr lang="en-US" sz="1800" kern="0" spc="50" dirty="0" smtClean="0">
              <a:solidFill>
                <a:schemeClr val="tx1">
                  <a:lumMod val="95000"/>
                  <a:lumOff val="5000"/>
                </a:schemeClr>
              </a:solidFill>
              <a:latin typeface="Helvetica"/>
              <a:cs typeface="Helvetica"/>
            </a:endParaRPr>
          </a:p>
          <a:p>
            <a:pPr marL="457200" indent="0">
              <a:lnSpc>
                <a:spcPts val="1800"/>
              </a:lnSpc>
              <a:spcBef>
                <a:spcPts val="600"/>
              </a:spcBef>
              <a:buNone/>
              <a:tabLst>
                <a:tab pos="7772400" algn="l"/>
              </a:tabLst>
            </a:pPr>
            <a:endParaRPr lang="en-US" sz="1800" kern="0" spc="50" dirty="0" smtClean="0">
              <a:solidFill>
                <a:srgbClr val="FF0000"/>
              </a:solidFill>
              <a:latin typeface="Helvetica"/>
              <a:cs typeface="Helvetica"/>
            </a:endParaRPr>
          </a:p>
          <a:p>
            <a:pPr lvl="1">
              <a:buFont typeface="Arial" panose="020B0604020202020204" pitchFamily="34" charset="0"/>
              <a:buChar char="•"/>
            </a:pPr>
            <a:r>
              <a:rPr lang="en-CA" sz="1800" b="1" dirty="0"/>
              <a:t>Question 1: </a:t>
            </a:r>
            <a:r>
              <a:rPr lang="en-CA" sz="1800" dirty="0"/>
              <a:t>Is the artistic programming reflective of the financial realities of the organization?</a:t>
            </a:r>
          </a:p>
          <a:p>
            <a:pPr lvl="1">
              <a:buFont typeface="Arial" panose="020B0604020202020204" pitchFamily="34" charset="0"/>
              <a:buChar char="•"/>
            </a:pPr>
            <a:r>
              <a:rPr lang="en-CA" sz="1800" b="1" dirty="0"/>
              <a:t>Question 2: </a:t>
            </a:r>
            <a:r>
              <a:rPr lang="en-CA" sz="1800" dirty="0"/>
              <a:t>Are the donors, members, and sponsors acknowledged for their contributions in some way?</a:t>
            </a:r>
            <a:endParaRPr lang="en-US" sz="1800" kern="0" spc="50" dirty="0">
              <a:solidFill>
                <a:srgbClr val="FF0000"/>
              </a:solidFill>
              <a:latin typeface="Helvetica"/>
              <a:cs typeface="Helvetica"/>
            </a:endParaRPr>
          </a:p>
        </p:txBody>
      </p:sp>
      <p:cxnSp>
        <p:nvCxnSpPr>
          <p:cNvPr id="7" name="Straight Connector 6"/>
          <p:cNvCxnSpPr/>
          <p:nvPr/>
        </p:nvCxnSpPr>
        <p:spPr>
          <a:xfrm>
            <a:off x="1041400" y="2228850"/>
            <a:ext cx="7340600" cy="0"/>
          </a:xfrm>
          <a:prstGeom prst="line">
            <a:avLst/>
          </a:prstGeom>
          <a:ln w="76200" cmpd="sng">
            <a:solidFill>
              <a:srgbClr val="1527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2087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0050"/>
            <a:ext cx="8229600" cy="4525963"/>
          </a:xfrm>
        </p:spPr>
        <p:txBody>
          <a:bodyPr>
            <a:noAutofit/>
          </a:bodyPr>
          <a:lstStyle/>
          <a:p>
            <a:pPr marL="457200" indent="0">
              <a:spcBef>
                <a:spcPts val="0"/>
              </a:spcBef>
              <a:spcAft>
                <a:spcPts val="600"/>
              </a:spcAft>
              <a:buNone/>
              <a:tabLst>
                <a:tab pos="7772400" algn="l"/>
              </a:tabLst>
            </a:pPr>
            <a:r>
              <a:rPr lang="en-US" sz="2600" kern="0" dirty="0" smtClean="0">
                <a:solidFill>
                  <a:srgbClr val="11162B"/>
                </a:solidFill>
                <a:latin typeface="Helvetica"/>
                <a:cs typeface="Helvetica"/>
              </a:rPr>
              <a:t>Principle III - Main</a:t>
            </a:r>
            <a:endParaRPr lang="en-US" sz="2600" kern="0" dirty="0" smtClean="0">
              <a:solidFill>
                <a:srgbClr val="11162B"/>
              </a:solidFill>
              <a:latin typeface="Helvetica"/>
              <a:cs typeface="Helvetica"/>
            </a:endParaRPr>
          </a:p>
          <a:p>
            <a:pPr marL="457200" indent="0">
              <a:lnSpc>
                <a:spcPts val="1800"/>
              </a:lnSpc>
              <a:spcBef>
                <a:spcPts val="600"/>
              </a:spcBef>
              <a:buNone/>
              <a:tabLst>
                <a:tab pos="7772400" algn="l"/>
              </a:tabLst>
            </a:pPr>
            <a:endParaRPr lang="en-US" sz="1800" kern="0" spc="30" dirty="0" smtClean="0">
              <a:solidFill>
                <a:srgbClr val="11162B"/>
              </a:solidFill>
              <a:latin typeface="Helvetica"/>
              <a:cs typeface="Helvetica"/>
            </a:endParaRPr>
          </a:p>
          <a:p>
            <a:pPr marL="457200" indent="0">
              <a:lnSpc>
                <a:spcPts val="1800"/>
              </a:lnSpc>
              <a:spcBef>
                <a:spcPts val="600"/>
              </a:spcBef>
              <a:buNone/>
              <a:tabLst>
                <a:tab pos="7772400" algn="l"/>
              </a:tabLst>
            </a:pPr>
            <a:r>
              <a:rPr lang="en-CA" sz="1800" dirty="0"/>
              <a:t>The organization has a financial plan in place, and has a structure to verify the integrity of financial reporting</a:t>
            </a:r>
            <a:r>
              <a:rPr lang="en-CA" sz="1800" dirty="0" smtClean="0"/>
              <a:t>.</a:t>
            </a:r>
            <a:endParaRPr lang="en-US" sz="1800" kern="0" spc="50" dirty="0" smtClean="0">
              <a:solidFill>
                <a:srgbClr val="11162B"/>
              </a:solidFill>
              <a:latin typeface="Helvetica"/>
              <a:cs typeface="Helvetica"/>
            </a:endParaRPr>
          </a:p>
          <a:p>
            <a:pPr marL="400050" lvl="1" indent="0">
              <a:buNone/>
            </a:pPr>
            <a:endParaRPr lang="en-CA" sz="1800" b="1" dirty="0" smtClean="0"/>
          </a:p>
          <a:p>
            <a:pPr marL="400050" lvl="1" indent="0">
              <a:buNone/>
            </a:pPr>
            <a:r>
              <a:rPr lang="en-CA" sz="1800" b="1" dirty="0" smtClean="0"/>
              <a:t>Interpretation</a:t>
            </a:r>
            <a:endParaRPr lang="en-CA" sz="1800" dirty="0"/>
          </a:p>
          <a:p>
            <a:pPr lvl="1">
              <a:buFont typeface="Arial" panose="020B0604020202020204" pitchFamily="34" charset="0"/>
              <a:buChar char="•"/>
            </a:pPr>
            <a:r>
              <a:rPr lang="en-CA" sz="1800" dirty="0" smtClean="0"/>
              <a:t>Effective </a:t>
            </a:r>
            <a:r>
              <a:rPr lang="en-CA" sz="1800" dirty="0"/>
              <a:t>money management and accurate financial reporting are critical components of good governance.</a:t>
            </a:r>
          </a:p>
          <a:p>
            <a:pPr lvl="1">
              <a:buFont typeface="Arial" panose="020B0604020202020204" pitchFamily="34" charset="0"/>
              <a:buChar char="•"/>
            </a:pPr>
            <a:r>
              <a:rPr lang="en-CA" sz="1800" dirty="0" smtClean="0"/>
              <a:t>Financial </a:t>
            </a:r>
            <a:r>
              <a:rPr lang="en-CA" sz="1800" dirty="0"/>
              <a:t>well-being contributes to stability</a:t>
            </a:r>
            <a:r>
              <a:rPr lang="en-CA" sz="1800" dirty="0" smtClean="0"/>
              <a:t>.</a:t>
            </a:r>
          </a:p>
          <a:p>
            <a:pPr lvl="1">
              <a:buFont typeface="Arial" panose="020B0604020202020204" pitchFamily="34" charset="0"/>
              <a:buChar char="•"/>
            </a:pPr>
            <a:r>
              <a:rPr lang="en-CA" sz="1800" dirty="0" smtClean="0"/>
              <a:t>The </a:t>
            </a:r>
            <a:r>
              <a:rPr lang="en-CA" sz="1800" dirty="0"/>
              <a:t>Board of Directors should take the overall health of the organization, facilities, staffing, and investments into consideration when formulating a financial plan.</a:t>
            </a:r>
          </a:p>
          <a:p>
            <a:pPr lvl="1">
              <a:buFont typeface="Arial" panose="020B0604020202020204" pitchFamily="34" charset="0"/>
              <a:buChar char="•"/>
            </a:pPr>
            <a:r>
              <a:rPr lang="en-CA" sz="1800" dirty="0" smtClean="0"/>
              <a:t>Financial </a:t>
            </a:r>
            <a:r>
              <a:rPr lang="en-CA" sz="1800" dirty="0"/>
              <a:t>planning should be a collaborative effort</a:t>
            </a:r>
            <a:r>
              <a:rPr lang="en-CA" sz="1800" dirty="0" smtClean="0"/>
              <a:t>.</a:t>
            </a:r>
          </a:p>
          <a:p>
            <a:pPr lvl="1">
              <a:buFont typeface="Arial" panose="020B0604020202020204" pitchFamily="34" charset="0"/>
              <a:buChar char="•"/>
            </a:pPr>
            <a:r>
              <a:rPr lang="en-CA" sz="1800" dirty="0" smtClean="0"/>
              <a:t>Financial </a:t>
            </a:r>
            <a:r>
              <a:rPr lang="en-CA" sz="1800" dirty="0"/>
              <a:t>reporting should be verified to ensure it is accurate.</a:t>
            </a:r>
          </a:p>
          <a:p>
            <a:pPr marL="457200" indent="0">
              <a:lnSpc>
                <a:spcPts val="1800"/>
              </a:lnSpc>
              <a:spcBef>
                <a:spcPts val="600"/>
              </a:spcBef>
              <a:buNone/>
              <a:tabLst>
                <a:tab pos="7772400" algn="l"/>
              </a:tabLst>
            </a:pPr>
            <a:endParaRPr lang="en-US" sz="1800" kern="0" spc="50" dirty="0">
              <a:solidFill>
                <a:srgbClr val="FF0000"/>
              </a:solidFill>
              <a:latin typeface="Helvetica"/>
              <a:cs typeface="Helvetica"/>
            </a:endParaRPr>
          </a:p>
        </p:txBody>
      </p:sp>
      <p:cxnSp>
        <p:nvCxnSpPr>
          <p:cNvPr id="7" name="Straight Connector 6"/>
          <p:cNvCxnSpPr/>
          <p:nvPr/>
        </p:nvCxnSpPr>
        <p:spPr>
          <a:xfrm>
            <a:off x="1041400" y="2228850"/>
            <a:ext cx="7340600" cy="0"/>
          </a:xfrm>
          <a:prstGeom prst="line">
            <a:avLst/>
          </a:prstGeom>
          <a:ln w="76200" cmpd="sng">
            <a:solidFill>
              <a:srgbClr val="1527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5697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0050"/>
            <a:ext cx="8229600" cy="4525963"/>
          </a:xfrm>
        </p:spPr>
        <p:txBody>
          <a:bodyPr>
            <a:noAutofit/>
          </a:bodyPr>
          <a:lstStyle/>
          <a:p>
            <a:pPr marL="457200" indent="0">
              <a:spcBef>
                <a:spcPts val="0"/>
              </a:spcBef>
              <a:spcAft>
                <a:spcPts val="600"/>
              </a:spcAft>
              <a:buNone/>
              <a:tabLst>
                <a:tab pos="7772400" algn="l"/>
              </a:tabLst>
            </a:pPr>
            <a:r>
              <a:rPr lang="en-US" sz="2600" kern="0" dirty="0" smtClean="0">
                <a:solidFill>
                  <a:srgbClr val="11162B"/>
                </a:solidFill>
                <a:latin typeface="Helvetica"/>
                <a:cs typeface="Helvetica"/>
              </a:rPr>
              <a:t>Context</a:t>
            </a:r>
            <a:endParaRPr lang="en-US" sz="2600" kern="0" dirty="0" smtClean="0">
              <a:solidFill>
                <a:srgbClr val="11162B"/>
              </a:solidFill>
              <a:latin typeface="Helvetica"/>
              <a:cs typeface="Helvetica"/>
            </a:endParaRPr>
          </a:p>
          <a:p>
            <a:pPr marL="0" indent="0">
              <a:buNone/>
            </a:pPr>
            <a:endParaRPr lang="en-CA" sz="1800" dirty="0"/>
          </a:p>
          <a:p>
            <a:pPr marL="685800" lvl="1">
              <a:buFont typeface="Arial" panose="020B0604020202020204" pitchFamily="34" charset="0"/>
              <a:buChar char="•"/>
            </a:pPr>
            <a:r>
              <a:rPr lang="en-CA" sz="1800" dirty="0"/>
              <a:t>The AFA considers three criteria for arts organization success: artistic, financial and governance</a:t>
            </a:r>
          </a:p>
          <a:p>
            <a:pPr marL="685800" lvl="1">
              <a:buFont typeface="Arial" panose="020B0604020202020204" pitchFamily="34" charset="0"/>
              <a:buChar char="•"/>
            </a:pPr>
            <a:r>
              <a:rPr lang="en-CA" sz="1800" dirty="0"/>
              <a:t>The governance statement requirement is designed to facilitate a process of board development in organizations</a:t>
            </a:r>
          </a:p>
          <a:p>
            <a:pPr marL="685800" lvl="1">
              <a:buFont typeface="Arial" panose="020B0604020202020204" pitchFamily="34" charset="0"/>
              <a:buChar char="•"/>
            </a:pPr>
            <a:r>
              <a:rPr lang="en-CA" sz="1800" dirty="0"/>
              <a:t>Though organizations are different, all can benefit from examining their governance practices in this way</a:t>
            </a:r>
          </a:p>
          <a:p>
            <a:pPr marL="685800" lvl="1">
              <a:buFont typeface="Arial" panose="020B0604020202020204" pitchFamily="34" charset="0"/>
              <a:buChar char="•"/>
            </a:pPr>
            <a:r>
              <a:rPr lang="en-CA" sz="1800" dirty="0"/>
              <a:t>The AFA board is also following these principles for its own benefit</a:t>
            </a:r>
          </a:p>
          <a:p>
            <a:pPr marL="457200" indent="0">
              <a:lnSpc>
                <a:spcPts val="1800"/>
              </a:lnSpc>
              <a:spcBef>
                <a:spcPts val="600"/>
              </a:spcBef>
              <a:buNone/>
              <a:tabLst>
                <a:tab pos="7772400" algn="l"/>
              </a:tabLst>
            </a:pPr>
            <a:endParaRPr lang="en-US" sz="1800" kern="0" spc="50" dirty="0">
              <a:solidFill>
                <a:srgbClr val="FF0000"/>
              </a:solidFill>
              <a:latin typeface="Helvetica"/>
              <a:cs typeface="Helvetica"/>
            </a:endParaRPr>
          </a:p>
        </p:txBody>
      </p:sp>
      <p:cxnSp>
        <p:nvCxnSpPr>
          <p:cNvPr id="7" name="Straight Connector 6"/>
          <p:cNvCxnSpPr/>
          <p:nvPr/>
        </p:nvCxnSpPr>
        <p:spPr>
          <a:xfrm>
            <a:off x="1041400" y="2228850"/>
            <a:ext cx="7340600" cy="0"/>
          </a:xfrm>
          <a:prstGeom prst="line">
            <a:avLst/>
          </a:prstGeom>
          <a:ln w="76200" cmpd="sng">
            <a:solidFill>
              <a:srgbClr val="1527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6579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0050"/>
            <a:ext cx="8229600" cy="4525963"/>
          </a:xfrm>
        </p:spPr>
        <p:txBody>
          <a:bodyPr>
            <a:noAutofit/>
          </a:bodyPr>
          <a:lstStyle/>
          <a:p>
            <a:pPr marL="457200" indent="0">
              <a:spcBef>
                <a:spcPts val="0"/>
              </a:spcBef>
              <a:spcAft>
                <a:spcPts val="600"/>
              </a:spcAft>
              <a:buNone/>
              <a:tabLst>
                <a:tab pos="7772400" algn="l"/>
              </a:tabLst>
            </a:pPr>
            <a:r>
              <a:rPr lang="en-US" sz="2600" kern="0" dirty="0" smtClean="0">
                <a:solidFill>
                  <a:srgbClr val="11162B"/>
                </a:solidFill>
                <a:latin typeface="Helvetica"/>
                <a:cs typeface="Helvetica"/>
              </a:rPr>
              <a:t>Principle III - Main</a:t>
            </a:r>
            <a:endParaRPr lang="en-US" sz="2600" kern="0" dirty="0" smtClean="0">
              <a:solidFill>
                <a:srgbClr val="11162B"/>
              </a:solidFill>
              <a:latin typeface="Helvetica"/>
              <a:cs typeface="Helvetica"/>
            </a:endParaRPr>
          </a:p>
          <a:p>
            <a:pPr marL="0" indent="0">
              <a:buNone/>
            </a:pPr>
            <a:endParaRPr lang="en-CA" sz="1800" dirty="0"/>
          </a:p>
          <a:p>
            <a:pPr marL="457200" indent="0">
              <a:lnSpc>
                <a:spcPts val="1800"/>
              </a:lnSpc>
              <a:spcBef>
                <a:spcPts val="600"/>
              </a:spcBef>
              <a:buNone/>
              <a:tabLst>
                <a:tab pos="7772400" algn="l"/>
              </a:tabLst>
            </a:pPr>
            <a:r>
              <a:rPr lang="en-US" sz="1800" b="1" kern="0" spc="50" dirty="0" smtClean="0">
                <a:latin typeface="Helvetica"/>
                <a:cs typeface="Helvetica"/>
              </a:rPr>
              <a:t>Self Evaluation</a:t>
            </a:r>
          </a:p>
          <a:p>
            <a:pPr marL="457200" indent="0">
              <a:lnSpc>
                <a:spcPts val="1800"/>
              </a:lnSpc>
              <a:spcBef>
                <a:spcPts val="600"/>
              </a:spcBef>
              <a:buNone/>
              <a:tabLst>
                <a:tab pos="7772400" algn="l"/>
              </a:tabLst>
            </a:pPr>
            <a:r>
              <a:rPr lang="en-CA" sz="1800" dirty="0"/>
              <a:t>Think about how your organization formulates financial plans. Who is involved and what factors are considered when putting these plans together? Who reviews the financial statements and when? </a:t>
            </a:r>
            <a:endParaRPr lang="en-US" sz="1800" kern="0" spc="50" dirty="0">
              <a:latin typeface="Helvetica"/>
              <a:cs typeface="Helvetica"/>
            </a:endParaRPr>
          </a:p>
        </p:txBody>
      </p:sp>
      <p:cxnSp>
        <p:nvCxnSpPr>
          <p:cNvPr id="7" name="Straight Connector 6"/>
          <p:cNvCxnSpPr/>
          <p:nvPr/>
        </p:nvCxnSpPr>
        <p:spPr>
          <a:xfrm>
            <a:off x="1041400" y="2228850"/>
            <a:ext cx="7340600" cy="0"/>
          </a:xfrm>
          <a:prstGeom prst="line">
            <a:avLst/>
          </a:prstGeom>
          <a:ln w="76200" cmpd="sng">
            <a:solidFill>
              <a:srgbClr val="1527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5051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0050"/>
            <a:ext cx="8229600" cy="4525963"/>
          </a:xfrm>
        </p:spPr>
        <p:txBody>
          <a:bodyPr>
            <a:noAutofit/>
          </a:bodyPr>
          <a:lstStyle/>
          <a:p>
            <a:pPr marL="457200" indent="0">
              <a:spcBef>
                <a:spcPts val="0"/>
              </a:spcBef>
              <a:spcAft>
                <a:spcPts val="600"/>
              </a:spcAft>
              <a:buNone/>
              <a:tabLst>
                <a:tab pos="7772400" algn="l"/>
              </a:tabLst>
            </a:pPr>
            <a:r>
              <a:rPr lang="en-US" sz="2600" kern="0" dirty="0" smtClean="0">
                <a:solidFill>
                  <a:schemeClr val="tx1">
                    <a:lumMod val="95000"/>
                    <a:lumOff val="5000"/>
                  </a:schemeClr>
                </a:solidFill>
                <a:latin typeface="Helvetica"/>
                <a:cs typeface="Helvetica"/>
              </a:rPr>
              <a:t>Principle III – Subsection 3.1</a:t>
            </a:r>
            <a:endParaRPr lang="en-US" sz="2600" kern="0" dirty="0" smtClean="0">
              <a:solidFill>
                <a:schemeClr val="tx1">
                  <a:lumMod val="95000"/>
                  <a:lumOff val="5000"/>
                </a:schemeClr>
              </a:solidFill>
              <a:latin typeface="Helvetica"/>
              <a:cs typeface="Helvetica"/>
            </a:endParaRPr>
          </a:p>
          <a:p>
            <a:pPr marL="457200" indent="0">
              <a:lnSpc>
                <a:spcPts val="1800"/>
              </a:lnSpc>
              <a:spcBef>
                <a:spcPts val="600"/>
              </a:spcBef>
              <a:buNone/>
              <a:tabLst>
                <a:tab pos="7772400" algn="l"/>
              </a:tabLst>
            </a:pPr>
            <a:endParaRPr lang="en-US" sz="1800" kern="0" spc="30" dirty="0" smtClean="0">
              <a:solidFill>
                <a:srgbClr val="11162B"/>
              </a:solidFill>
              <a:latin typeface="Helvetica"/>
              <a:cs typeface="Helvetica"/>
            </a:endParaRPr>
          </a:p>
          <a:p>
            <a:pPr marL="457200" indent="0">
              <a:lnSpc>
                <a:spcPts val="1800"/>
              </a:lnSpc>
              <a:spcBef>
                <a:spcPts val="600"/>
              </a:spcBef>
              <a:buNone/>
              <a:tabLst>
                <a:tab pos="7772400" algn="l"/>
              </a:tabLst>
            </a:pPr>
            <a:r>
              <a:rPr lang="en-CA" sz="1800" dirty="0"/>
              <a:t>The annual budget and financial plans are realistic and reflective of projected revenues and expenditures, and the cost of governance is accounted for in the organization’s yearly financial plan</a:t>
            </a:r>
            <a:r>
              <a:rPr lang="en-CA" sz="1800" dirty="0" smtClean="0"/>
              <a:t>.</a:t>
            </a:r>
            <a:endParaRPr lang="en-US" sz="1800" kern="0" spc="50" dirty="0" smtClean="0">
              <a:solidFill>
                <a:schemeClr val="tx1">
                  <a:lumMod val="95000"/>
                  <a:lumOff val="5000"/>
                </a:schemeClr>
              </a:solidFill>
              <a:latin typeface="Helvetica"/>
              <a:cs typeface="Helvetica"/>
            </a:endParaRPr>
          </a:p>
          <a:p>
            <a:pPr marL="457200" indent="0">
              <a:lnSpc>
                <a:spcPts val="1800"/>
              </a:lnSpc>
              <a:spcBef>
                <a:spcPts val="600"/>
              </a:spcBef>
              <a:buNone/>
              <a:tabLst>
                <a:tab pos="7772400" algn="l"/>
              </a:tabLst>
            </a:pPr>
            <a:endParaRPr lang="en-US" sz="1800" kern="0" spc="50" dirty="0" smtClean="0">
              <a:solidFill>
                <a:srgbClr val="FF0000"/>
              </a:solidFill>
              <a:latin typeface="Helvetica"/>
              <a:cs typeface="Helvetica"/>
            </a:endParaRPr>
          </a:p>
          <a:p>
            <a:pPr marL="400050" lvl="1" indent="0">
              <a:buNone/>
            </a:pPr>
            <a:r>
              <a:rPr lang="en-CA" sz="1800" b="1" dirty="0"/>
              <a:t>Interpretation</a:t>
            </a:r>
            <a:endParaRPr lang="en-CA" sz="1800" dirty="0"/>
          </a:p>
          <a:p>
            <a:pPr lvl="1">
              <a:buFont typeface="Arial" panose="020B0604020202020204" pitchFamily="34" charset="0"/>
              <a:buChar char="•"/>
            </a:pPr>
            <a:r>
              <a:rPr lang="en-CA" sz="1800" dirty="0" smtClean="0"/>
              <a:t>A </a:t>
            </a:r>
            <a:r>
              <a:rPr lang="en-CA" sz="1800" dirty="0"/>
              <a:t>working budget is a necessary </a:t>
            </a:r>
            <a:r>
              <a:rPr lang="en-CA" sz="1800" dirty="0" smtClean="0"/>
              <a:t>tool.</a:t>
            </a:r>
          </a:p>
          <a:p>
            <a:pPr lvl="1">
              <a:buFont typeface="Arial" panose="020B0604020202020204" pitchFamily="34" charset="0"/>
              <a:buChar char="•"/>
            </a:pPr>
            <a:r>
              <a:rPr lang="en-CA" sz="1800" dirty="0" smtClean="0"/>
              <a:t>A </a:t>
            </a:r>
            <a:r>
              <a:rPr lang="en-CA" sz="1800" dirty="0"/>
              <a:t>budget requires examining the financial realities of your organization.</a:t>
            </a:r>
          </a:p>
          <a:p>
            <a:pPr lvl="1">
              <a:buFont typeface="Arial" panose="020B0604020202020204" pitchFamily="34" charset="0"/>
              <a:buChar char="•"/>
            </a:pPr>
            <a:r>
              <a:rPr lang="en-CA" sz="1800" dirty="0" smtClean="0"/>
              <a:t>This </a:t>
            </a:r>
            <a:r>
              <a:rPr lang="en-CA" sz="1800" dirty="0"/>
              <a:t>information can be used to formulate an educated prediction for financial planning.</a:t>
            </a:r>
          </a:p>
          <a:p>
            <a:pPr lvl="1">
              <a:buFont typeface="Arial" panose="020B0604020202020204" pitchFamily="34" charset="0"/>
              <a:buChar char="•"/>
            </a:pPr>
            <a:r>
              <a:rPr lang="en-CA" sz="1800" dirty="0" smtClean="0"/>
              <a:t>The </a:t>
            </a:r>
            <a:r>
              <a:rPr lang="en-CA" sz="1800" dirty="0"/>
              <a:t>cost of governance should be factored into the budget.</a:t>
            </a:r>
          </a:p>
          <a:p>
            <a:pPr marL="457200" indent="0">
              <a:lnSpc>
                <a:spcPts val="1800"/>
              </a:lnSpc>
              <a:spcBef>
                <a:spcPts val="600"/>
              </a:spcBef>
              <a:buNone/>
              <a:tabLst>
                <a:tab pos="7772400" algn="l"/>
              </a:tabLst>
            </a:pPr>
            <a:endParaRPr lang="en-US" sz="1800" kern="0" spc="50" dirty="0">
              <a:solidFill>
                <a:srgbClr val="FF0000"/>
              </a:solidFill>
              <a:latin typeface="Helvetica"/>
              <a:cs typeface="Helvetica"/>
            </a:endParaRPr>
          </a:p>
        </p:txBody>
      </p:sp>
      <p:cxnSp>
        <p:nvCxnSpPr>
          <p:cNvPr id="7" name="Straight Connector 6"/>
          <p:cNvCxnSpPr/>
          <p:nvPr/>
        </p:nvCxnSpPr>
        <p:spPr>
          <a:xfrm>
            <a:off x="1041400" y="2228850"/>
            <a:ext cx="7340600" cy="0"/>
          </a:xfrm>
          <a:prstGeom prst="line">
            <a:avLst/>
          </a:prstGeom>
          <a:ln w="76200" cmpd="sng">
            <a:solidFill>
              <a:srgbClr val="1527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6533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0050"/>
            <a:ext cx="8229600" cy="4525963"/>
          </a:xfrm>
        </p:spPr>
        <p:txBody>
          <a:bodyPr>
            <a:noAutofit/>
          </a:bodyPr>
          <a:lstStyle/>
          <a:p>
            <a:pPr marL="457200" indent="0">
              <a:spcBef>
                <a:spcPts val="0"/>
              </a:spcBef>
              <a:spcAft>
                <a:spcPts val="600"/>
              </a:spcAft>
              <a:buNone/>
              <a:tabLst>
                <a:tab pos="7772400" algn="l"/>
              </a:tabLst>
            </a:pPr>
            <a:r>
              <a:rPr lang="en-US" sz="2600" kern="0" dirty="0">
                <a:solidFill>
                  <a:schemeClr val="tx1">
                    <a:lumMod val="95000"/>
                    <a:lumOff val="5000"/>
                  </a:schemeClr>
                </a:solidFill>
                <a:latin typeface="Helvetica"/>
                <a:cs typeface="Helvetica"/>
              </a:rPr>
              <a:t>Principle III – Subsection </a:t>
            </a:r>
            <a:r>
              <a:rPr lang="en-US" sz="2600" kern="0" dirty="0" smtClean="0">
                <a:solidFill>
                  <a:schemeClr val="tx1">
                    <a:lumMod val="95000"/>
                    <a:lumOff val="5000"/>
                  </a:schemeClr>
                </a:solidFill>
                <a:latin typeface="Helvetica"/>
                <a:cs typeface="Helvetica"/>
              </a:rPr>
              <a:t>3.1</a:t>
            </a:r>
            <a:endParaRPr lang="en-US" sz="1800" kern="0" spc="30" dirty="0" smtClean="0">
              <a:solidFill>
                <a:srgbClr val="11162B"/>
              </a:solidFill>
              <a:latin typeface="Helvetica"/>
              <a:cs typeface="Helvetica"/>
            </a:endParaRPr>
          </a:p>
          <a:p>
            <a:pPr marL="457200" indent="0">
              <a:lnSpc>
                <a:spcPts val="1800"/>
              </a:lnSpc>
              <a:spcBef>
                <a:spcPts val="600"/>
              </a:spcBef>
              <a:buNone/>
              <a:tabLst>
                <a:tab pos="7772400" algn="l"/>
              </a:tabLst>
            </a:pPr>
            <a:endParaRPr lang="en-US" sz="1800" b="1" kern="0" spc="50" dirty="0">
              <a:latin typeface="Helvetica"/>
              <a:cs typeface="Helvetica"/>
            </a:endParaRPr>
          </a:p>
          <a:p>
            <a:pPr marL="457200" indent="0">
              <a:lnSpc>
                <a:spcPts val="1800"/>
              </a:lnSpc>
              <a:spcBef>
                <a:spcPts val="600"/>
              </a:spcBef>
              <a:buNone/>
              <a:tabLst>
                <a:tab pos="7772400" algn="l"/>
              </a:tabLst>
            </a:pPr>
            <a:r>
              <a:rPr lang="en-US" sz="1800" b="1" kern="0" spc="50" dirty="0">
                <a:latin typeface="Helvetica"/>
                <a:cs typeface="Helvetica"/>
              </a:rPr>
              <a:t>Self Evaluation</a:t>
            </a:r>
            <a:endParaRPr lang="en-US" sz="1800" kern="0" spc="50" dirty="0">
              <a:solidFill>
                <a:srgbClr val="FF0000"/>
              </a:solidFill>
              <a:latin typeface="Helvetica"/>
              <a:cs typeface="Helvetica"/>
            </a:endParaRPr>
          </a:p>
          <a:p>
            <a:pPr marL="457200" indent="0">
              <a:lnSpc>
                <a:spcPts val="1800"/>
              </a:lnSpc>
              <a:spcBef>
                <a:spcPts val="600"/>
              </a:spcBef>
              <a:buNone/>
              <a:tabLst>
                <a:tab pos="7772400" algn="l"/>
              </a:tabLst>
            </a:pPr>
            <a:r>
              <a:rPr lang="en-CA" sz="1800" dirty="0" smtClean="0"/>
              <a:t>Reflect </a:t>
            </a:r>
            <a:r>
              <a:rPr lang="en-CA" sz="1800" dirty="0"/>
              <a:t>on your annual budget predictions, and whether they have been accurate and realistic in the past. Think of ways you could change or improve this planning to more accurately predict your financial position.</a:t>
            </a:r>
            <a:endParaRPr lang="en-US" sz="1800" kern="0" spc="50" dirty="0">
              <a:solidFill>
                <a:srgbClr val="FF0000"/>
              </a:solidFill>
              <a:latin typeface="Helvetica"/>
              <a:cs typeface="Helvetica"/>
            </a:endParaRPr>
          </a:p>
        </p:txBody>
      </p:sp>
      <p:cxnSp>
        <p:nvCxnSpPr>
          <p:cNvPr id="7" name="Straight Connector 6"/>
          <p:cNvCxnSpPr/>
          <p:nvPr/>
        </p:nvCxnSpPr>
        <p:spPr>
          <a:xfrm>
            <a:off x="1041400" y="2228850"/>
            <a:ext cx="7340600" cy="0"/>
          </a:xfrm>
          <a:prstGeom prst="line">
            <a:avLst/>
          </a:prstGeom>
          <a:ln w="76200" cmpd="sng">
            <a:solidFill>
              <a:srgbClr val="1527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0955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0050"/>
            <a:ext cx="8229600" cy="4525963"/>
          </a:xfrm>
        </p:spPr>
        <p:txBody>
          <a:bodyPr>
            <a:noAutofit/>
          </a:bodyPr>
          <a:lstStyle/>
          <a:p>
            <a:pPr marL="457200" indent="0">
              <a:spcBef>
                <a:spcPts val="0"/>
              </a:spcBef>
              <a:spcAft>
                <a:spcPts val="600"/>
              </a:spcAft>
              <a:buNone/>
              <a:tabLst>
                <a:tab pos="7772400" algn="l"/>
              </a:tabLst>
            </a:pPr>
            <a:r>
              <a:rPr lang="en-US" sz="2600" kern="0" dirty="0">
                <a:solidFill>
                  <a:schemeClr val="tx1">
                    <a:lumMod val="95000"/>
                    <a:lumOff val="5000"/>
                  </a:schemeClr>
                </a:solidFill>
                <a:latin typeface="Helvetica"/>
                <a:cs typeface="Helvetica"/>
              </a:rPr>
              <a:t>Principle III – Subsection </a:t>
            </a:r>
            <a:r>
              <a:rPr lang="en-US" sz="2600" kern="0" dirty="0" smtClean="0">
                <a:solidFill>
                  <a:schemeClr val="tx1">
                    <a:lumMod val="95000"/>
                    <a:lumOff val="5000"/>
                  </a:schemeClr>
                </a:solidFill>
                <a:latin typeface="Helvetica"/>
                <a:cs typeface="Helvetica"/>
              </a:rPr>
              <a:t>3.1</a:t>
            </a:r>
            <a:endParaRPr lang="en-US" sz="1800" kern="0" spc="30" dirty="0" smtClean="0">
              <a:solidFill>
                <a:srgbClr val="11162B"/>
              </a:solidFill>
              <a:latin typeface="Helvetica"/>
              <a:cs typeface="Helvetica"/>
            </a:endParaRPr>
          </a:p>
          <a:p>
            <a:pPr marL="457200" indent="0">
              <a:lnSpc>
                <a:spcPts val="1800"/>
              </a:lnSpc>
              <a:spcBef>
                <a:spcPts val="600"/>
              </a:spcBef>
              <a:buNone/>
              <a:tabLst>
                <a:tab pos="7772400" algn="l"/>
              </a:tabLst>
            </a:pPr>
            <a:endParaRPr lang="en-US" sz="1800" b="1" kern="0" spc="50" dirty="0">
              <a:latin typeface="Helvetica"/>
              <a:cs typeface="Helvetica"/>
            </a:endParaRPr>
          </a:p>
          <a:p>
            <a:pPr marL="457200" indent="0">
              <a:lnSpc>
                <a:spcPts val="1800"/>
              </a:lnSpc>
              <a:spcBef>
                <a:spcPts val="600"/>
              </a:spcBef>
              <a:buNone/>
              <a:tabLst>
                <a:tab pos="7772400" algn="l"/>
              </a:tabLst>
            </a:pPr>
            <a:r>
              <a:rPr lang="en-US" sz="1800" b="1" kern="0" spc="50" dirty="0">
                <a:latin typeface="Helvetica"/>
                <a:cs typeface="Helvetica"/>
              </a:rPr>
              <a:t>Self </a:t>
            </a:r>
            <a:r>
              <a:rPr lang="en-US" sz="1800" b="1" kern="0" spc="50" dirty="0" smtClean="0">
                <a:latin typeface="Helvetica"/>
                <a:cs typeface="Helvetica"/>
              </a:rPr>
              <a:t>Evaluation</a:t>
            </a:r>
            <a:endParaRPr lang="en-US" sz="1800" kern="0" spc="50" dirty="0" smtClean="0">
              <a:solidFill>
                <a:schemeClr val="tx1">
                  <a:lumMod val="95000"/>
                  <a:lumOff val="5000"/>
                </a:schemeClr>
              </a:solidFill>
              <a:latin typeface="Helvetica"/>
              <a:cs typeface="Helvetica"/>
            </a:endParaRPr>
          </a:p>
          <a:p>
            <a:pPr lvl="1">
              <a:buFont typeface="Arial" panose="020B0604020202020204" pitchFamily="34" charset="0"/>
              <a:buChar char="•"/>
            </a:pPr>
            <a:r>
              <a:rPr lang="en-CA" sz="1800" b="1" dirty="0"/>
              <a:t>Question 1: </a:t>
            </a:r>
            <a:r>
              <a:rPr lang="en-CA" sz="1800" dirty="0"/>
              <a:t>Does your annual financial plan reflect the realities of the organization in terms of revenue and expenses?</a:t>
            </a:r>
          </a:p>
          <a:p>
            <a:pPr lvl="1">
              <a:buFont typeface="Arial" panose="020B0604020202020204" pitchFamily="34" charset="0"/>
              <a:buChar char="•"/>
            </a:pPr>
            <a:r>
              <a:rPr lang="en-CA" sz="1800" b="1" dirty="0"/>
              <a:t>Question 2: </a:t>
            </a:r>
            <a:r>
              <a:rPr lang="en-CA" sz="1800" dirty="0"/>
              <a:t>Is the cost of governance taken into account in this financial plan? </a:t>
            </a:r>
          </a:p>
          <a:p>
            <a:pPr lvl="1">
              <a:buFont typeface="Arial" panose="020B0604020202020204" pitchFamily="34" charset="0"/>
              <a:buChar char="•"/>
            </a:pPr>
            <a:r>
              <a:rPr lang="en-CA" sz="1800" b="1" dirty="0"/>
              <a:t>Question 2a: </a:t>
            </a:r>
            <a:r>
              <a:rPr lang="en-CA" sz="1800" dirty="0"/>
              <a:t>If so, how? </a:t>
            </a:r>
          </a:p>
          <a:p>
            <a:pPr lvl="1">
              <a:buFont typeface="Arial" panose="020B0604020202020204" pitchFamily="34" charset="0"/>
              <a:buChar char="•"/>
            </a:pPr>
            <a:r>
              <a:rPr lang="en-CA" sz="1800" b="1" dirty="0"/>
              <a:t>Question 2b: </a:t>
            </a:r>
            <a:r>
              <a:rPr lang="en-CA" sz="1800" dirty="0"/>
              <a:t>If not, how could this be achieved?</a:t>
            </a:r>
            <a:endParaRPr lang="en-US" sz="1800" kern="0" spc="50" dirty="0">
              <a:solidFill>
                <a:srgbClr val="FF0000"/>
              </a:solidFill>
              <a:latin typeface="Helvetica"/>
              <a:cs typeface="Helvetica"/>
            </a:endParaRPr>
          </a:p>
        </p:txBody>
      </p:sp>
      <p:cxnSp>
        <p:nvCxnSpPr>
          <p:cNvPr id="7" name="Straight Connector 6"/>
          <p:cNvCxnSpPr/>
          <p:nvPr/>
        </p:nvCxnSpPr>
        <p:spPr>
          <a:xfrm>
            <a:off x="1041400" y="2228850"/>
            <a:ext cx="7340600" cy="0"/>
          </a:xfrm>
          <a:prstGeom prst="line">
            <a:avLst/>
          </a:prstGeom>
          <a:ln w="76200" cmpd="sng">
            <a:solidFill>
              <a:srgbClr val="1527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9564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0050"/>
            <a:ext cx="8229600" cy="4525963"/>
          </a:xfrm>
        </p:spPr>
        <p:txBody>
          <a:bodyPr>
            <a:noAutofit/>
          </a:bodyPr>
          <a:lstStyle/>
          <a:p>
            <a:pPr marL="457200" indent="0">
              <a:spcBef>
                <a:spcPts val="0"/>
              </a:spcBef>
              <a:spcAft>
                <a:spcPts val="600"/>
              </a:spcAft>
              <a:buNone/>
              <a:tabLst>
                <a:tab pos="7772400" algn="l"/>
              </a:tabLst>
            </a:pPr>
            <a:r>
              <a:rPr lang="en-US" sz="2600" kern="0" dirty="0">
                <a:solidFill>
                  <a:schemeClr val="tx1">
                    <a:lumMod val="95000"/>
                    <a:lumOff val="5000"/>
                  </a:schemeClr>
                </a:solidFill>
                <a:latin typeface="Helvetica"/>
                <a:cs typeface="Helvetica"/>
              </a:rPr>
              <a:t>Principle III – Subsection </a:t>
            </a:r>
            <a:r>
              <a:rPr lang="en-US" sz="2600" kern="0" dirty="0" smtClean="0">
                <a:solidFill>
                  <a:schemeClr val="tx1">
                    <a:lumMod val="95000"/>
                    <a:lumOff val="5000"/>
                  </a:schemeClr>
                </a:solidFill>
                <a:latin typeface="Helvetica"/>
                <a:cs typeface="Helvetica"/>
              </a:rPr>
              <a:t>3.2</a:t>
            </a:r>
            <a:endParaRPr lang="en-US" sz="1800" kern="0" spc="30" dirty="0" smtClean="0">
              <a:solidFill>
                <a:srgbClr val="11162B"/>
              </a:solidFill>
              <a:latin typeface="Helvetica"/>
              <a:cs typeface="Helvetica"/>
            </a:endParaRPr>
          </a:p>
          <a:p>
            <a:pPr marL="457200" indent="0">
              <a:lnSpc>
                <a:spcPts val="1800"/>
              </a:lnSpc>
              <a:spcBef>
                <a:spcPts val="600"/>
              </a:spcBef>
              <a:buNone/>
              <a:tabLst>
                <a:tab pos="7772400" algn="l"/>
              </a:tabLst>
            </a:pPr>
            <a:endParaRPr lang="en-CA" sz="1800" dirty="0" smtClean="0"/>
          </a:p>
          <a:p>
            <a:pPr marL="457200" indent="0">
              <a:lnSpc>
                <a:spcPts val="1800"/>
              </a:lnSpc>
              <a:spcBef>
                <a:spcPts val="600"/>
              </a:spcBef>
              <a:buNone/>
              <a:tabLst>
                <a:tab pos="7772400" algn="l"/>
              </a:tabLst>
            </a:pPr>
            <a:r>
              <a:rPr lang="en-CA" sz="1800" dirty="0" smtClean="0"/>
              <a:t>A </a:t>
            </a:r>
            <a:r>
              <a:rPr lang="en-CA" sz="1800" dirty="0"/>
              <a:t>system is in place for financial reporting, and these reports are in accordance with relevant accounting and funding requirements</a:t>
            </a:r>
            <a:r>
              <a:rPr lang="en-CA" sz="1800" dirty="0" smtClean="0"/>
              <a:t>.</a:t>
            </a:r>
          </a:p>
          <a:p>
            <a:pPr marL="457200" indent="0">
              <a:lnSpc>
                <a:spcPts val="1800"/>
              </a:lnSpc>
              <a:spcBef>
                <a:spcPts val="600"/>
              </a:spcBef>
              <a:buNone/>
              <a:tabLst>
                <a:tab pos="7772400" algn="l"/>
              </a:tabLst>
            </a:pPr>
            <a:endParaRPr lang="en-CA" sz="1800" b="1" i="1" kern="0" spc="50" dirty="0">
              <a:solidFill>
                <a:schemeClr val="tx1">
                  <a:lumMod val="95000"/>
                  <a:lumOff val="5000"/>
                </a:schemeClr>
              </a:solidFill>
              <a:latin typeface="Helvetica"/>
              <a:cs typeface="Helvetica"/>
            </a:endParaRPr>
          </a:p>
          <a:p>
            <a:pPr marL="400050" lvl="1" indent="0">
              <a:buNone/>
            </a:pPr>
            <a:r>
              <a:rPr lang="en-CA" sz="1800" b="1" dirty="0"/>
              <a:t>Interpretation</a:t>
            </a:r>
            <a:endParaRPr lang="en-CA" sz="1800" dirty="0"/>
          </a:p>
          <a:p>
            <a:pPr lvl="1">
              <a:buFont typeface="Arial" panose="020B0604020202020204" pitchFamily="34" charset="0"/>
              <a:buChar char="•"/>
            </a:pPr>
            <a:r>
              <a:rPr lang="en-CA" sz="1800" dirty="0" smtClean="0"/>
              <a:t>Financial </a:t>
            </a:r>
            <a:r>
              <a:rPr lang="en-CA" sz="1800" dirty="0"/>
              <a:t>statements need to be reviewed by a financial expert.</a:t>
            </a:r>
          </a:p>
          <a:p>
            <a:pPr lvl="1">
              <a:buFont typeface="Arial" panose="020B0604020202020204" pitchFamily="34" charset="0"/>
              <a:buChar char="•"/>
            </a:pPr>
            <a:r>
              <a:rPr lang="en-CA" sz="1800" dirty="0" smtClean="0"/>
              <a:t>The </a:t>
            </a:r>
            <a:r>
              <a:rPr lang="en-CA" sz="1800" dirty="0"/>
              <a:t>review requirements depend on the organization’s </a:t>
            </a:r>
            <a:r>
              <a:rPr lang="en-CA" sz="1800" dirty="0" smtClean="0"/>
              <a:t>needs.</a:t>
            </a:r>
          </a:p>
          <a:p>
            <a:pPr lvl="1">
              <a:buFont typeface="Arial" panose="020B0604020202020204" pitchFamily="34" charset="0"/>
              <a:buChar char="•"/>
            </a:pPr>
            <a:r>
              <a:rPr lang="en-CA" sz="1800" dirty="0" smtClean="0"/>
              <a:t>These </a:t>
            </a:r>
            <a:r>
              <a:rPr lang="en-CA" sz="1800" dirty="0"/>
              <a:t>requirements depend on the size of your organization, internal requirements, and funding requirements.</a:t>
            </a:r>
          </a:p>
          <a:p>
            <a:pPr lvl="1">
              <a:buFont typeface="Arial" panose="020B0604020202020204" pitchFamily="34" charset="0"/>
              <a:buChar char="•"/>
            </a:pPr>
            <a:r>
              <a:rPr lang="en-CA" sz="1800" dirty="0" smtClean="0"/>
              <a:t>A </a:t>
            </a:r>
            <a:r>
              <a:rPr lang="en-CA" sz="1800" dirty="0"/>
              <a:t>financial report could take various forms, including: a cash flow statement, a balance sheet, or an income statement.</a:t>
            </a:r>
          </a:p>
          <a:p>
            <a:pPr marL="457200" indent="0">
              <a:lnSpc>
                <a:spcPts val="1800"/>
              </a:lnSpc>
              <a:spcBef>
                <a:spcPts val="600"/>
              </a:spcBef>
              <a:buNone/>
              <a:tabLst>
                <a:tab pos="7772400" algn="l"/>
              </a:tabLst>
            </a:pPr>
            <a:endParaRPr lang="en-US" sz="1800" kern="0" spc="50" dirty="0">
              <a:solidFill>
                <a:srgbClr val="FF0000"/>
              </a:solidFill>
              <a:latin typeface="Helvetica"/>
              <a:cs typeface="Helvetica"/>
            </a:endParaRPr>
          </a:p>
        </p:txBody>
      </p:sp>
      <p:cxnSp>
        <p:nvCxnSpPr>
          <p:cNvPr id="7" name="Straight Connector 6"/>
          <p:cNvCxnSpPr/>
          <p:nvPr/>
        </p:nvCxnSpPr>
        <p:spPr>
          <a:xfrm>
            <a:off x="1041400" y="2228850"/>
            <a:ext cx="7340600" cy="0"/>
          </a:xfrm>
          <a:prstGeom prst="line">
            <a:avLst/>
          </a:prstGeom>
          <a:ln w="76200" cmpd="sng">
            <a:solidFill>
              <a:srgbClr val="1527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6976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0050"/>
            <a:ext cx="8229600" cy="4525963"/>
          </a:xfrm>
        </p:spPr>
        <p:txBody>
          <a:bodyPr>
            <a:noAutofit/>
          </a:bodyPr>
          <a:lstStyle/>
          <a:p>
            <a:pPr marL="457200" indent="0">
              <a:spcBef>
                <a:spcPts val="0"/>
              </a:spcBef>
              <a:spcAft>
                <a:spcPts val="600"/>
              </a:spcAft>
              <a:buNone/>
              <a:tabLst>
                <a:tab pos="7772400" algn="l"/>
              </a:tabLst>
            </a:pPr>
            <a:r>
              <a:rPr lang="en-US" sz="2600" kern="0" dirty="0">
                <a:solidFill>
                  <a:schemeClr val="tx1">
                    <a:lumMod val="95000"/>
                    <a:lumOff val="5000"/>
                  </a:schemeClr>
                </a:solidFill>
                <a:latin typeface="Helvetica"/>
                <a:cs typeface="Helvetica"/>
              </a:rPr>
              <a:t>Principle III – Subsection </a:t>
            </a:r>
            <a:r>
              <a:rPr lang="en-US" sz="2600" kern="0" dirty="0" smtClean="0">
                <a:solidFill>
                  <a:schemeClr val="tx1">
                    <a:lumMod val="95000"/>
                    <a:lumOff val="5000"/>
                  </a:schemeClr>
                </a:solidFill>
                <a:latin typeface="Helvetica"/>
                <a:cs typeface="Helvetica"/>
              </a:rPr>
              <a:t>3.2</a:t>
            </a:r>
            <a:endParaRPr lang="en-US" sz="1800" kern="0" spc="30" dirty="0" smtClean="0">
              <a:solidFill>
                <a:srgbClr val="11162B"/>
              </a:solidFill>
              <a:latin typeface="Helvetica"/>
              <a:cs typeface="Helvetica"/>
            </a:endParaRPr>
          </a:p>
          <a:p>
            <a:pPr marL="457200" indent="0">
              <a:lnSpc>
                <a:spcPts val="1800"/>
              </a:lnSpc>
              <a:spcBef>
                <a:spcPts val="600"/>
              </a:spcBef>
              <a:buNone/>
              <a:tabLst>
                <a:tab pos="7772400" algn="l"/>
              </a:tabLst>
            </a:pPr>
            <a:endParaRPr lang="en-US" sz="1800" b="1" kern="0" spc="50" dirty="0">
              <a:latin typeface="Helvetica"/>
              <a:cs typeface="Helvetica"/>
            </a:endParaRPr>
          </a:p>
          <a:p>
            <a:pPr marL="457200" indent="0">
              <a:lnSpc>
                <a:spcPts val="1800"/>
              </a:lnSpc>
              <a:spcBef>
                <a:spcPts val="600"/>
              </a:spcBef>
              <a:buNone/>
              <a:tabLst>
                <a:tab pos="7772400" algn="l"/>
              </a:tabLst>
            </a:pPr>
            <a:r>
              <a:rPr lang="en-US" sz="1800" b="1" kern="0" spc="50" dirty="0">
                <a:latin typeface="Helvetica"/>
                <a:cs typeface="Helvetica"/>
              </a:rPr>
              <a:t>Self </a:t>
            </a:r>
            <a:r>
              <a:rPr lang="en-US" sz="1800" b="1" kern="0" spc="50" dirty="0" smtClean="0">
                <a:latin typeface="Helvetica"/>
                <a:cs typeface="Helvetica"/>
              </a:rPr>
              <a:t>Evaluation</a:t>
            </a:r>
            <a:endParaRPr lang="en-US" sz="1800" kern="0" spc="50" dirty="0">
              <a:solidFill>
                <a:srgbClr val="11162B"/>
              </a:solidFill>
              <a:latin typeface="Helvetica"/>
              <a:cs typeface="Helvetica"/>
            </a:endParaRPr>
          </a:p>
          <a:p>
            <a:pPr marL="457200" indent="0">
              <a:lnSpc>
                <a:spcPts val="1800"/>
              </a:lnSpc>
              <a:spcBef>
                <a:spcPts val="600"/>
              </a:spcBef>
              <a:buNone/>
              <a:tabLst>
                <a:tab pos="7772400" algn="l"/>
              </a:tabLst>
            </a:pPr>
            <a:r>
              <a:rPr lang="en-CA" sz="1800" dirty="0" smtClean="0"/>
              <a:t>Some </a:t>
            </a:r>
            <a:r>
              <a:rPr lang="en-CA" sz="1800" dirty="0"/>
              <a:t>organizations have reporting systems that are archaic and do not account for change or growth. It is important that these systems are periodically updated to fit with the current state of affairs. Think about how your organization reports its financial data and whether or not it is working well for you.</a:t>
            </a:r>
            <a:endParaRPr lang="en-US" sz="1800" kern="0" spc="50" dirty="0">
              <a:solidFill>
                <a:srgbClr val="FF0000"/>
              </a:solidFill>
              <a:latin typeface="Helvetica"/>
              <a:cs typeface="Helvetica"/>
            </a:endParaRPr>
          </a:p>
        </p:txBody>
      </p:sp>
      <p:cxnSp>
        <p:nvCxnSpPr>
          <p:cNvPr id="7" name="Straight Connector 6"/>
          <p:cNvCxnSpPr/>
          <p:nvPr/>
        </p:nvCxnSpPr>
        <p:spPr>
          <a:xfrm>
            <a:off x="1041400" y="2228850"/>
            <a:ext cx="7340600" cy="0"/>
          </a:xfrm>
          <a:prstGeom prst="line">
            <a:avLst/>
          </a:prstGeom>
          <a:ln w="76200" cmpd="sng">
            <a:solidFill>
              <a:srgbClr val="1527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9486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0050"/>
            <a:ext cx="8229600" cy="4525963"/>
          </a:xfrm>
        </p:spPr>
        <p:txBody>
          <a:bodyPr>
            <a:noAutofit/>
          </a:bodyPr>
          <a:lstStyle/>
          <a:p>
            <a:pPr marL="457200" indent="0">
              <a:spcBef>
                <a:spcPts val="0"/>
              </a:spcBef>
              <a:spcAft>
                <a:spcPts val="600"/>
              </a:spcAft>
              <a:buNone/>
              <a:tabLst>
                <a:tab pos="7772400" algn="l"/>
              </a:tabLst>
            </a:pPr>
            <a:r>
              <a:rPr lang="en-US" sz="2600" kern="0" dirty="0">
                <a:solidFill>
                  <a:schemeClr val="tx1">
                    <a:lumMod val="95000"/>
                    <a:lumOff val="5000"/>
                  </a:schemeClr>
                </a:solidFill>
                <a:latin typeface="Helvetica"/>
                <a:cs typeface="Helvetica"/>
              </a:rPr>
              <a:t>Principle III – Subsection </a:t>
            </a:r>
            <a:r>
              <a:rPr lang="en-US" sz="2600" kern="0" dirty="0" smtClean="0">
                <a:solidFill>
                  <a:schemeClr val="tx1">
                    <a:lumMod val="95000"/>
                    <a:lumOff val="5000"/>
                  </a:schemeClr>
                </a:solidFill>
                <a:latin typeface="Helvetica"/>
                <a:cs typeface="Helvetica"/>
              </a:rPr>
              <a:t>3.2</a:t>
            </a:r>
            <a:endParaRPr lang="en-CA" sz="1800" dirty="0"/>
          </a:p>
          <a:p>
            <a:pPr marL="457200" indent="0">
              <a:lnSpc>
                <a:spcPts val="1800"/>
              </a:lnSpc>
              <a:spcBef>
                <a:spcPts val="600"/>
              </a:spcBef>
              <a:buNone/>
              <a:tabLst>
                <a:tab pos="7772400" algn="l"/>
              </a:tabLst>
            </a:pPr>
            <a:endParaRPr lang="en-US" sz="1800" b="1" kern="0" spc="50" dirty="0">
              <a:latin typeface="Helvetica"/>
              <a:cs typeface="Helvetica"/>
            </a:endParaRPr>
          </a:p>
          <a:p>
            <a:pPr marL="457200" indent="0">
              <a:lnSpc>
                <a:spcPts val="1800"/>
              </a:lnSpc>
              <a:spcBef>
                <a:spcPts val="600"/>
              </a:spcBef>
              <a:buNone/>
              <a:tabLst>
                <a:tab pos="7772400" algn="l"/>
              </a:tabLst>
            </a:pPr>
            <a:r>
              <a:rPr lang="en-US" sz="1800" b="1" kern="0" spc="50" dirty="0">
                <a:latin typeface="Helvetica"/>
                <a:cs typeface="Helvetica"/>
              </a:rPr>
              <a:t>Self Evaluation</a:t>
            </a:r>
            <a:endParaRPr lang="en-US" sz="1800" kern="0" spc="50" dirty="0">
              <a:solidFill>
                <a:srgbClr val="FF0000"/>
              </a:solidFill>
              <a:latin typeface="Helvetica"/>
              <a:cs typeface="Helvetica"/>
            </a:endParaRPr>
          </a:p>
          <a:p>
            <a:pPr lvl="1">
              <a:buFont typeface="Arial" panose="020B0604020202020204" pitchFamily="34" charset="0"/>
              <a:buChar char="•"/>
            </a:pPr>
            <a:r>
              <a:rPr lang="en-CA" sz="1800" b="1" dirty="0"/>
              <a:t>Question 1: </a:t>
            </a:r>
            <a:r>
              <a:rPr lang="en-CA" sz="1800" dirty="0"/>
              <a:t>Is a financial report prepared and available to the necessary parties (staff, board, funding agencies)?</a:t>
            </a:r>
          </a:p>
          <a:p>
            <a:pPr lvl="1">
              <a:buFont typeface="Arial" panose="020B0604020202020204" pitchFamily="34" charset="0"/>
              <a:buChar char="•"/>
            </a:pPr>
            <a:r>
              <a:rPr lang="en-CA" sz="1800" b="1" dirty="0"/>
              <a:t>Question 2: </a:t>
            </a:r>
            <a:r>
              <a:rPr lang="en-CA" sz="1800" dirty="0"/>
              <a:t>Are the financial statements reviewed and/or prepared by an accountant or financial expert?</a:t>
            </a:r>
            <a:endParaRPr lang="en-US" sz="1800" kern="0" spc="50" dirty="0">
              <a:solidFill>
                <a:srgbClr val="FF0000"/>
              </a:solidFill>
              <a:latin typeface="Helvetica"/>
              <a:cs typeface="Helvetica"/>
            </a:endParaRPr>
          </a:p>
        </p:txBody>
      </p:sp>
      <p:cxnSp>
        <p:nvCxnSpPr>
          <p:cNvPr id="7" name="Straight Connector 6"/>
          <p:cNvCxnSpPr/>
          <p:nvPr/>
        </p:nvCxnSpPr>
        <p:spPr>
          <a:xfrm>
            <a:off x="1041400" y="2228850"/>
            <a:ext cx="7340600" cy="0"/>
          </a:xfrm>
          <a:prstGeom prst="line">
            <a:avLst/>
          </a:prstGeom>
          <a:ln w="76200" cmpd="sng">
            <a:solidFill>
              <a:srgbClr val="1527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0081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0050"/>
            <a:ext cx="8229600" cy="4525963"/>
          </a:xfrm>
        </p:spPr>
        <p:txBody>
          <a:bodyPr>
            <a:noAutofit/>
          </a:bodyPr>
          <a:lstStyle/>
          <a:p>
            <a:pPr marL="457200" indent="0">
              <a:spcBef>
                <a:spcPts val="0"/>
              </a:spcBef>
              <a:spcAft>
                <a:spcPts val="600"/>
              </a:spcAft>
              <a:buNone/>
              <a:tabLst>
                <a:tab pos="7772400" algn="l"/>
              </a:tabLst>
            </a:pPr>
            <a:r>
              <a:rPr lang="en-US" sz="2600" kern="0" dirty="0">
                <a:solidFill>
                  <a:schemeClr val="tx1">
                    <a:lumMod val="95000"/>
                    <a:lumOff val="5000"/>
                  </a:schemeClr>
                </a:solidFill>
                <a:latin typeface="Helvetica"/>
                <a:cs typeface="Helvetica"/>
              </a:rPr>
              <a:t>Principle III – Subsection </a:t>
            </a:r>
            <a:r>
              <a:rPr lang="en-US" sz="2600" kern="0" dirty="0" smtClean="0">
                <a:solidFill>
                  <a:schemeClr val="tx1">
                    <a:lumMod val="95000"/>
                    <a:lumOff val="5000"/>
                  </a:schemeClr>
                </a:solidFill>
                <a:latin typeface="Helvetica"/>
                <a:cs typeface="Helvetica"/>
              </a:rPr>
              <a:t>3.3</a:t>
            </a:r>
            <a:endParaRPr lang="en-US" sz="1800" kern="0" spc="30" dirty="0" smtClean="0">
              <a:solidFill>
                <a:srgbClr val="11162B"/>
              </a:solidFill>
              <a:latin typeface="Helvetica"/>
              <a:cs typeface="Helvetica"/>
            </a:endParaRPr>
          </a:p>
          <a:p>
            <a:pPr marL="457200" indent="0">
              <a:lnSpc>
                <a:spcPts val="1800"/>
              </a:lnSpc>
              <a:spcBef>
                <a:spcPts val="600"/>
              </a:spcBef>
              <a:buNone/>
              <a:tabLst>
                <a:tab pos="7772400" algn="l"/>
              </a:tabLst>
            </a:pPr>
            <a:endParaRPr lang="en-CA" sz="1800" b="1" i="1" dirty="0" smtClean="0"/>
          </a:p>
          <a:p>
            <a:pPr marL="457200" indent="0">
              <a:lnSpc>
                <a:spcPts val="1800"/>
              </a:lnSpc>
              <a:spcBef>
                <a:spcPts val="600"/>
              </a:spcBef>
              <a:buNone/>
              <a:tabLst>
                <a:tab pos="7772400" algn="l"/>
              </a:tabLst>
            </a:pPr>
            <a:r>
              <a:rPr lang="en-CA" sz="1800" dirty="0" smtClean="0"/>
              <a:t>Feasible </a:t>
            </a:r>
            <a:r>
              <a:rPr lang="en-CA" sz="1800" dirty="0"/>
              <a:t>multi-year planning is in place that reflects the financial and artistic realities of the organization, and any deficit budgeting is approved with the understanding that it is not to the detriment of the financial health of the organization</a:t>
            </a:r>
            <a:r>
              <a:rPr lang="en-CA" sz="1800" dirty="0" smtClean="0"/>
              <a:t>.</a:t>
            </a:r>
            <a:endParaRPr lang="en-US" sz="1800" kern="0" spc="50" dirty="0" smtClean="0">
              <a:solidFill>
                <a:schemeClr val="tx1">
                  <a:lumMod val="95000"/>
                  <a:lumOff val="5000"/>
                </a:schemeClr>
              </a:solidFill>
              <a:latin typeface="Helvetica"/>
              <a:cs typeface="Helvetica"/>
            </a:endParaRPr>
          </a:p>
          <a:p>
            <a:pPr marL="457200" indent="0">
              <a:lnSpc>
                <a:spcPts val="1800"/>
              </a:lnSpc>
              <a:spcBef>
                <a:spcPts val="600"/>
              </a:spcBef>
              <a:buNone/>
              <a:tabLst>
                <a:tab pos="7772400" algn="l"/>
              </a:tabLst>
            </a:pPr>
            <a:endParaRPr lang="en-US" sz="1800" kern="0" spc="50" dirty="0" smtClean="0">
              <a:solidFill>
                <a:srgbClr val="FF0000"/>
              </a:solidFill>
              <a:latin typeface="Helvetica"/>
              <a:cs typeface="Helvetica"/>
            </a:endParaRPr>
          </a:p>
          <a:p>
            <a:pPr marL="400050" lvl="1" indent="0">
              <a:buNone/>
            </a:pPr>
            <a:r>
              <a:rPr lang="en-CA" sz="1800" b="1" dirty="0"/>
              <a:t>Interpretation</a:t>
            </a:r>
            <a:endParaRPr lang="en-CA" sz="1800" dirty="0"/>
          </a:p>
          <a:p>
            <a:pPr lvl="1">
              <a:buFont typeface="Arial" panose="020B0604020202020204" pitchFamily="34" charset="0"/>
              <a:buChar char="•"/>
            </a:pPr>
            <a:r>
              <a:rPr lang="en-CA" sz="1800" dirty="0" smtClean="0"/>
              <a:t>Multi-year </a:t>
            </a:r>
            <a:r>
              <a:rPr lang="en-CA" sz="1800" dirty="0"/>
              <a:t>planning gives the organization a broader financial </a:t>
            </a:r>
            <a:r>
              <a:rPr lang="en-CA" sz="1800" dirty="0" smtClean="0"/>
              <a:t>plan.</a:t>
            </a:r>
          </a:p>
          <a:p>
            <a:pPr lvl="1">
              <a:buFont typeface="Arial" panose="020B0604020202020204" pitchFamily="34" charset="0"/>
              <a:buChar char="•"/>
            </a:pPr>
            <a:r>
              <a:rPr lang="en-CA" sz="1800" dirty="0" smtClean="0"/>
              <a:t>Deficit </a:t>
            </a:r>
            <a:r>
              <a:rPr lang="en-CA" sz="1800" dirty="0"/>
              <a:t>budgeting is often necessary to compensate for fluctuations in revenue and expenses.</a:t>
            </a:r>
          </a:p>
          <a:p>
            <a:pPr lvl="1">
              <a:buFont typeface="Arial" panose="020B0604020202020204" pitchFamily="34" charset="0"/>
              <a:buChar char="•"/>
            </a:pPr>
            <a:r>
              <a:rPr lang="en-CA" sz="1800" dirty="0" smtClean="0"/>
              <a:t>Deficit </a:t>
            </a:r>
            <a:r>
              <a:rPr lang="en-CA" sz="1800" dirty="0"/>
              <a:t>budgeting should be carefully considered, and should not effect the overall financial health of the organization.</a:t>
            </a:r>
          </a:p>
          <a:p>
            <a:pPr marL="457200" indent="0">
              <a:lnSpc>
                <a:spcPts val="1800"/>
              </a:lnSpc>
              <a:spcBef>
                <a:spcPts val="600"/>
              </a:spcBef>
              <a:buNone/>
              <a:tabLst>
                <a:tab pos="7772400" algn="l"/>
              </a:tabLst>
            </a:pPr>
            <a:endParaRPr lang="en-US" sz="1800" kern="0" spc="50" dirty="0">
              <a:solidFill>
                <a:srgbClr val="FF0000"/>
              </a:solidFill>
              <a:latin typeface="Helvetica"/>
              <a:cs typeface="Helvetica"/>
            </a:endParaRPr>
          </a:p>
        </p:txBody>
      </p:sp>
      <p:cxnSp>
        <p:nvCxnSpPr>
          <p:cNvPr id="7" name="Straight Connector 6"/>
          <p:cNvCxnSpPr/>
          <p:nvPr/>
        </p:nvCxnSpPr>
        <p:spPr>
          <a:xfrm>
            <a:off x="1041400" y="2228850"/>
            <a:ext cx="7340600" cy="0"/>
          </a:xfrm>
          <a:prstGeom prst="line">
            <a:avLst/>
          </a:prstGeom>
          <a:ln w="76200" cmpd="sng">
            <a:solidFill>
              <a:srgbClr val="1527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3790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0050"/>
            <a:ext cx="8229600" cy="4525963"/>
          </a:xfrm>
        </p:spPr>
        <p:txBody>
          <a:bodyPr>
            <a:noAutofit/>
          </a:bodyPr>
          <a:lstStyle/>
          <a:p>
            <a:pPr marL="457200" indent="0">
              <a:spcBef>
                <a:spcPts val="0"/>
              </a:spcBef>
              <a:spcAft>
                <a:spcPts val="600"/>
              </a:spcAft>
              <a:buNone/>
              <a:tabLst>
                <a:tab pos="7772400" algn="l"/>
              </a:tabLst>
            </a:pPr>
            <a:r>
              <a:rPr lang="en-US" sz="2600" kern="0" dirty="0">
                <a:solidFill>
                  <a:schemeClr val="tx1">
                    <a:lumMod val="95000"/>
                    <a:lumOff val="5000"/>
                  </a:schemeClr>
                </a:solidFill>
                <a:latin typeface="Helvetica"/>
                <a:cs typeface="Helvetica"/>
              </a:rPr>
              <a:t>Principle III – Subsection </a:t>
            </a:r>
            <a:r>
              <a:rPr lang="en-US" sz="2600" kern="0" dirty="0" smtClean="0">
                <a:solidFill>
                  <a:schemeClr val="tx1">
                    <a:lumMod val="95000"/>
                    <a:lumOff val="5000"/>
                  </a:schemeClr>
                </a:solidFill>
                <a:latin typeface="Helvetica"/>
                <a:cs typeface="Helvetica"/>
              </a:rPr>
              <a:t>3.3</a:t>
            </a:r>
            <a:endParaRPr lang="en-US" sz="1800" kern="0" spc="30" dirty="0" smtClean="0">
              <a:solidFill>
                <a:srgbClr val="11162B"/>
              </a:solidFill>
              <a:latin typeface="Helvetica"/>
              <a:cs typeface="Helvetica"/>
            </a:endParaRPr>
          </a:p>
          <a:p>
            <a:pPr marL="457200" indent="0">
              <a:lnSpc>
                <a:spcPts val="1800"/>
              </a:lnSpc>
              <a:spcBef>
                <a:spcPts val="600"/>
              </a:spcBef>
              <a:buNone/>
              <a:tabLst>
                <a:tab pos="7772400" algn="l"/>
              </a:tabLst>
            </a:pPr>
            <a:endParaRPr lang="en-US" sz="1800" b="1" kern="0" spc="50" dirty="0">
              <a:latin typeface="Helvetica"/>
              <a:cs typeface="Helvetica"/>
            </a:endParaRPr>
          </a:p>
          <a:p>
            <a:pPr marL="457200" indent="0">
              <a:lnSpc>
                <a:spcPts val="1800"/>
              </a:lnSpc>
              <a:spcBef>
                <a:spcPts val="600"/>
              </a:spcBef>
              <a:buNone/>
              <a:tabLst>
                <a:tab pos="7772400" algn="l"/>
              </a:tabLst>
            </a:pPr>
            <a:r>
              <a:rPr lang="en-US" sz="1800" b="1" kern="0" spc="50" dirty="0">
                <a:latin typeface="Helvetica"/>
                <a:cs typeface="Helvetica"/>
              </a:rPr>
              <a:t>Self </a:t>
            </a:r>
            <a:r>
              <a:rPr lang="en-US" sz="1800" b="1" kern="0" spc="50" dirty="0" smtClean="0">
                <a:latin typeface="Helvetica"/>
                <a:cs typeface="Helvetica"/>
              </a:rPr>
              <a:t>Evaluation</a:t>
            </a:r>
            <a:endParaRPr lang="en-US" sz="1800" kern="0" spc="50" dirty="0" smtClean="0">
              <a:solidFill>
                <a:srgbClr val="FF0000"/>
              </a:solidFill>
              <a:latin typeface="Helvetica"/>
              <a:cs typeface="Helvetica"/>
            </a:endParaRPr>
          </a:p>
          <a:p>
            <a:pPr marL="457200" indent="0">
              <a:lnSpc>
                <a:spcPts val="1800"/>
              </a:lnSpc>
              <a:spcBef>
                <a:spcPts val="600"/>
              </a:spcBef>
              <a:buNone/>
              <a:tabLst>
                <a:tab pos="7772400" algn="l"/>
              </a:tabLst>
            </a:pPr>
            <a:r>
              <a:rPr lang="en-CA" sz="1800" dirty="0"/>
              <a:t>Arts organizations often use deficit budgeting to account for fluctuations in revenue and expenditures. Think about your process for multi-year planning and whether or not deficit budgeting is helping or hurting your organization.</a:t>
            </a:r>
            <a:endParaRPr lang="en-US" sz="1800" kern="0" spc="50" dirty="0">
              <a:solidFill>
                <a:srgbClr val="FF0000"/>
              </a:solidFill>
              <a:latin typeface="Helvetica"/>
              <a:cs typeface="Helvetica"/>
            </a:endParaRPr>
          </a:p>
        </p:txBody>
      </p:sp>
      <p:cxnSp>
        <p:nvCxnSpPr>
          <p:cNvPr id="7" name="Straight Connector 6"/>
          <p:cNvCxnSpPr/>
          <p:nvPr/>
        </p:nvCxnSpPr>
        <p:spPr>
          <a:xfrm>
            <a:off x="1041400" y="2228850"/>
            <a:ext cx="7340600" cy="0"/>
          </a:xfrm>
          <a:prstGeom prst="line">
            <a:avLst/>
          </a:prstGeom>
          <a:ln w="76200" cmpd="sng">
            <a:solidFill>
              <a:srgbClr val="1527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1395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0050"/>
            <a:ext cx="8229600" cy="4525963"/>
          </a:xfrm>
        </p:spPr>
        <p:txBody>
          <a:bodyPr>
            <a:noAutofit/>
          </a:bodyPr>
          <a:lstStyle/>
          <a:p>
            <a:pPr marL="457200" indent="0">
              <a:spcBef>
                <a:spcPts val="0"/>
              </a:spcBef>
              <a:spcAft>
                <a:spcPts val="600"/>
              </a:spcAft>
              <a:buNone/>
              <a:tabLst>
                <a:tab pos="7772400" algn="l"/>
              </a:tabLst>
            </a:pPr>
            <a:r>
              <a:rPr lang="en-US" sz="2600" kern="0" dirty="0">
                <a:solidFill>
                  <a:schemeClr val="tx1">
                    <a:lumMod val="95000"/>
                    <a:lumOff val="5000"/>
                  </a:schemeClr>
                </a:solidFill>
                <a:latin typeface="Helvetica"/>
                <a:cs typeface="Helvetica"/>
              </a:rPr>
              <a:t>Principle III – Subsection </a:t>
            </a:r>
            <a:r>
              <a:rPr lang="en-US" sz="2600" kern="0" dirty="0" smtClean="0">
                <a:solidFill>
                  <a:schemeClr val="tx1">
                    <a:lumMod val="95000"/>
                    <a:lumOff val="5000"/>
                  </a:schemeClr>
                </a:solidFill>
                <a:latin typeface="Helvetica"/>
                <a:cs typeface="Helvetica"/>
              </a:rPr>
              <a:t>3.3</a:t>
            </a:r>
            <a:endParaRPr lang="en-US" sz="1800" kern="0" spc="30" dirty="0" smtClean="0">
              <a:solidFill>
                <a:srgbClr val="11162B"/>
              </a:solidFill>
              <a:latin typeface="Helvetica"/>
              <a:cs typeface="Helvetica"/>
            </a:endParaRPr>
          </a:p>
          <a:p>
            <a:pPr marL="457200" indent="0">
              <a:lnSpc>
                <a:spcPts val="1800"/>
              </a:lnSpc>
              <a:spcBef>
                <a:spcPts val="600"/>
              </a:spcBef>
              <a:buNone/>
              <a:tabLst>
                <a:tab pos="7772400" algn="l"/>
              </a:tabLst>
            </a:pPr>
            <a:endParaRPr lang="en-US" sz="1800" b="1" kern="0" spc="50" dirty="0">
              <a:latin typeface="Helvetica"/>
              <a:cs typeface="Helvetica"/>
            </a:endParaRPr>
          </a:p>
          <a:p>
            <a:pPr marL="457200" indent="0">
              <a:lnSpc>
                <a:spcPts val="1800"/>
              </a:lnSpc>
              <a:spcBef>
                <a:spcPts val="600"/>
              </a:spcBef>
              <a:buNone/>
              <a:tabLst>
                <a:tab pos="7772400" algn="l"/>
              </a:tabLst>
            </a:pPr>
            <a:r>
              <a:rPr lang="en-US" sz="1800" b="1" kern="0" spc="50" dirty="0">
                <a:latin typeface="Helvetica"/>
                <a:cs typeface="Helvetica"/>
              </a:rPr>
              <a:t>Self </a:t>
            </a:r>
            <a:r>
              <a:rPr lang="en-US" sz="1800" b="1" kern="0" spc="50" dirty="0" smtClean="0">
                <a:latin typeface="Helvetica"/>
                <a:cs typeface="Helvetica"/>
              </a:rPr>
              <a:t>Evaluation</a:t>
            </a:r>
            <a:endParaRPr lang="en-US" sz="1800" kern="0" spc="50" dirty="0" smtClean="0">
              <a:solidFill>
                <a:srgbClr val="FF0000"/>
              </a:solidFill>
              <a:latin typeface="Helvetica"/>
              <a:cs typeface="Helvetica"/>
            </a:endParaRPr>
          </a:p>
          <a:p>
            <a:pPr lvl="1">
              <a:buFont typeface="Arial" panose="020B0604020202020204" pitchFamily="34" charset="0"/>
              <a:buChar char="•"/>
            </a:pPr>
            <a:r>
              <a:rPr lang="en-CA" sz="1800" b="1" dirty="0"/>
              <a:t>Question 1: </a:t>
            </a:r>
            <a:r>
              <a:rPr lang="en-CA" sz="1800" dirty="0"/>
              <a:t>Is multi-year financial planning in place, and is this plan realistic?</a:t>
            </a:r>
          </a:p>
          <a:p>
            <a:pPr lvl="1">
              <a:buFont typeface="Arial" panose="020B0604020202020204" pitchFamily="34" charset="0"/>
              <a:buChar char="•"/>
            </a:pPr>
            <a:r>
              <a:rPr lang="en-CA" sz="1800" b="1" dirty="0"/>
              <a:t>Question 2: </a:t>
            </a:r>
            <a:r>
              <a:rPr lang="en-CA" sz="1800" dirty="0"/>
              <a:t>Does the organization operate at any time at a deficit? </a:t>
            </a:r>
          </a:p>
          <a:p>
            <a:pPr lvl="1">
              <a:buFont typeface="Arial" panose="020B0604020202020204" pitchFamily="34" charset="0"/>
              <a:buChar char="•"/>
            </a:pPr>
            <a:r>
              <a:rPr lang="en-CA" sz="1800" b="1" dirty="0"/>
              <a:t>Question 3: </a:t>
            </a:r>
            <a:r>
              <a:rPr lang="en-CA" sz="1800" dirty="0"/>
              <a:t>If so, is this deficit manageable and temporary?</a:t>
            </a:r>
            <a:endParaRPr lang="en-US" sz="1800" kern="0" spc="50" dirty="0">
              <a:solidFill>
                <a:srgbClr val="FF0000"/>
              </a:solidFill>
              <a:latin typeface="Helvetica"/>
              <a:cs typeface="Helvetica"/>
            </a:endParaRPr>
          </a:p>
        </p:txBody>
      </p:sp>
      <p:cxnSp>
        <p:nvCxnSpPr>
          <p:cNvPr id="7" name="Straight Connector 6"/>
          <p:cNvCxnSpPr/>
          <p:nvPr/>
        </p:nvCxnSpPr>
        <p:spPr>
          <a:xfrm>
            <a:off x="1041400" y="2228850"/>
            <a:ext cx="7340600" cy="0"/>
          </a:xfrm>
          <a:prstGeom prst="line">
            <a:avLst/>
          </a:prstGeom>
          <a:ln w="76200" cmpd="sng">
            <a:solidFill>
              <a:srgbClr val="1527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7531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0050"/>
            <a:ext cx="8229600" cy="4525963"/>
          </a:xfrm>
        </p:spPr>
        <p:txBody>
          <a:bodyPr>
            <a:noAutofit/>
          </a:bodyPr>
          <a:lstStyle/>
          <a:p>
            <a:pPr marL="457200" indent="0">
              <a:spcBef>
                <a:spcPts val="0"/>
              </a:spcBef>
              <a:spcAft>
                <a:spcPts val="600"/>
              </a:spcAft>
              <a:buNone/>
              <a:tabLst>
                <a:tab pos="7772400" algn="l"/>
              </a:tabLst>
            </a:pPr>
            <a:r>
              <a:rPr lang="en-US" sz="2600" kern="0" dirty="0" smtClean="0">
                <a:solidFill>
                  <a:schemeClr val="tx1">
                    <a:lumMod val="95000"/>
                    <a:lumOff val="5000"/>
                  </a:schemeClr>
                </a:solidFill>
                <a:latin typeface="Helvetica"/>
                <a:cs typeface="Helvetica"/>
              </a:rPr>
              <a:t>Learning Objectives</a:t>
            </a:r>
            <a:endParaRPr lang="en-US" sz="2600" kern="0" dirty="0" smtClean="0">
              <a:solidFill>
                <a:schemeClr val="tx1">
                  <a:lumMod val="95000"/>
                  <a:lumOff val="5000"/>
                </a:schemeClr>
              </a:solidFill>
              <a:latin typeface="Helvetica"/>
              <a:cs typeface="Helvetica"/>
            </a:endParaRPr>
          </a:p>
          <a:p>
            <a:pPr marL="0" indent="0">
              <a:buNone/>
            </a:pPr>
            <a:endParaRPr lang="en-CA" sz="1800" dirty="0"/>
          </a:p>
          <a:p>
            <a:pPr lvl="1">
              <a:buFont typeface="Arial" panose="020B0604020202020204" pitchFamily="34" charset="0"/>
              <a:buChar char="•"/>
            </a:pPr>
            <a:r>
              <a:rPr lang="en-CA" sz="1800" dirty="0"/>
              <a:t>Gain an understanding of Governance Principles</a:t>
            </a:r>
          </a:p>
          <a:p>
            <a:pPr lvl="1">
              <a:buFont typeface="Arial" panose="020B0604020202020204" pitchFamily="34" charset="0"/>
              <a:buChar char="•"/>
            </a:pPr>
            <a:r>
              <a:rPr lang="en-CA" sz="1800" dirty="0"/>
              <a:t>Gain an understanding of steps needed to implement governance policy.</a:t>
            </a:r>
          </a:p>
          <a:p>
            <a:pPr lvl="1">
              <a:buFont typeface="Arial" panose="020B0604020202020204" pitchFamily="34" charset="0"/>
              <a:buChar char="•"/>
            </a:pPr>
            <a:r>
              <a:rPr lang="en-CA" sz="1800" dirty="0"/>
              <a:t>Have tools to identify strengths and weaknesses in governance strategies.</a:t>
            </a:r>
          </a:p>
          <a:p>
            <a:pPr lvl="1">
              <a:buFont typeface="Arial" panose="020B0604020202020204" pitchFamily="34" charset="0"/>
              <a:buChar char="•"/>
            </a:pPr>
            <a:r>
              <a:rPr lang="en-CA" sz="1800" dirty="0"/>
              <a:t>Gain an understanding of the importance of good governance.</a:t>
            </a:r>
          </a:p>
          <a:p>
            <a:pPr lvl="1">
              <a:buFont typeface="Arial" panose="020B0604020202020204" pitchFamily="34" charset="0"/>
              <a:buChar char="•"/>
            </a:pPr>
            <a:r>
              <a:rPr lang="en-CA" sz="1800" dirty="0"/>
              <a:t>Gain access to governance resources and information.</a:t>
            </a:r>
          </a:p>
          <a:p>
            <a:pPr marL="457200" indent="0">
              <a:lnSpc>
                <a:spcPts val="1800"/>
              </a:lnSpc>
              <a:spcBef>
                <a:spcPts val="600"/>
              </a:spcBef>
              <a:buNone/>
              <a:tabLst>
                <a:tab pos="7772400" algn="l"/>
              </a:tabLst>
            </a:pPr>
            <a:endParaRPr lang="en-US" sz="1800" kern="0" spc="50" dirty="0">
              <a:solidFill>
                <a:srgbClr val="FF0000"/>
              </a:solidFill>
              <a:latin typeface="Helvetica"/>
              <a:cs typeface="Helvetica"/>
            </a:endParaRPr>
          </a:p>
        </p:txBody>
      </p:sp>
      <p:cxnSp>
        <p:nvCxnSpPr>
          <p:cNvPr id="7" name="Straight Connector 6"/>
          <p:cNvCxnSpPr/>
          <p:nvPr/>
        </p:nvCxnSpPr>
        <p:spPr>
          <a:xfrm>
            <a:off x="1041400" y="2228850"/>
            <a:ext cx="7340600" cy="0"/>
          </a:xfrm>
          <a:prstGeom prst="line">
            <a:avLst/>
          </a:prstGeom>
          <a:ln w="76200" cmpd="sng">
            <a:solidFill>
              <a:srgbClr val="1527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8275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0050"/>
            <a:ext cx="8229600" cy="4525963"/>
          </a:xfrm>
        </p:spPr>
        <p:txBody>
          <a:bodyPr>
            <a:noAutofit/>
          </a:bodyPr>
          <a:lstStyle/>
          <a:p>
            <a:pPr marL="457200" indent="0">
              <a:spcBef>
                <a:spcPts val="0"/>
              </a:spcBef>
              <a:spcAft>
                <a:spcPts val="600"/>
              </a:spcAft>
              <a:buNone/>
              <a:tabLst>
                <a:tab pos="7772400" algn="l"/>
              </a:tabLst>
            </a:pPr>
            <a:r>
              <a:rPr lang="en-US" sz="2600" kern="0" dirty="0" smtClean="0">
                <a:solidFill>
                  <a:schemeClr val="tx1">
                    <a:lumMod val="95000"/>
                    <a:lumOff val="5000"/>
                  </a:schemeClr>
                </a:solidFill>
                <a:latin typeface="Helvetica"/>
                <a:cs typeface="Helvetica"/>
              </a:rPr>
              <a:t>Principle IV - Main</a:t>
            </a:r>
            <a:endParaRPr lang="en-US" sz="2600" kern="0" dirty="0" smtClean="0">
              <a:solidFill>
                <a:schemeClr val="tx1">
                  <a:lumMod val="95000"/>
                  <a:lumOff val="5000"/>
                </a:schemeClr>
              </a:solidFill>
              <a:latin typeface="Helvetica"/>
              <a:cs typeface="Helvetica"/>
            </a:endParaRPr>
          </a:p>
          <a:p>
            <a:pPr marL="457200" indent="0">
              <a:lnSpc>
                <a:spcPts val="1800"/>
              </a:lnSpc>
              <a:spcBef>
                <a:spcPts val="600"/>
              </a:spcBef>
              <a:buNone/>
              <a:tabLst>
                <a:tab pos="7772400" algn="l"/>
              </a:tabLst>
            </a:pPr>
            <a:endParaRPr lang="en-US" sz="1800" kern="0" spc="30" dirty="0" smtClean="0">
              <a:solidFill>
                <a:srgbClr val="11162B"/>
              </a:solidFill>
              <a:latin typeface="Helvetica"/>
              <a:cs typeface="Helvetica"/>
            </a:endParaRPr>
          </a:p>
          <a:p>
            <a:pPr marL="457200" indent="0">
              <a:lnSpc>
                <a:spcPts val="1800"/>
              </a:lnSpc>
              <a:spcBef>
                <a:spcPts val="600"/>
              </a:spcBef>
              <a:buNone/>
              <a:tabLst>
                <a:tab pos="7772400" algn="l"/>
              </a:tabLst>
            </a:pPr>
            <a:r>
              <a:rPr lang="en-CA" sz="1800" dirty="0"/>
              <a:t>The organization values and recognizes the contributions of its Board of Directors, staff members, community members, and volunteers, and has a succession plan in place to preserve and further its mandate</a:t>
            </a:r>
            <a:r>
              <a:rPr lang="en-CA" sz="1800" dirty="0" smtClean="0"/>
              <a:t>.</a:t>
            </a:r>
          </a:p>
          <a:p>
            <a:pPr marL="457200" indent="0">
              <a:lnSpc>
                <a:spcPts val="1800"/>
              </a:lnSpc>
              <a:spcBef>
                <a:spcPts val="600"/>
              </a:spcBef>
              <a:buNone/>
              <a:tabLst>
                <a:tab pos="7772400" algn="l"/>
              </a:tabLst>
            </a:pPr>
            <a:endParaRPr lang="en-CA" sz="1800" b="1" i="1" kern="0" spc="50" dirty="0">
              <a:solidFill>
                <a:schemeClr val="tx1">
                  <a:lumMod val="95000"/>
                  <a:lumOff val="5000"/>
                </a:schemeClr>
              </a:solidFill>
              <a:latin typeface="Helvetica"/>
              <a:cs typeface="Helvetica"/>
            </a:endParaRPr>
          </a:p>
          <a:p>
            <a:pPr marL="457200" lvl="1" indent="0">
              <a:buNone/>
            </a:pPr>
            <a:r>
              <a:rPr lang="en-CA" sz="1800" b="1" dirty="0"/>
              <a:t>Interpretation</a:t>
            </a:r>
            <a:endParaRPr lang="en-CA" sz="1800" dirty="0"/>
          </a:p>
          <a:p>
            <a:pPr lvl="1">
              <a:buFont typeface="Arial" panose="020B0604020202020204" pitchFamily="34" charset="0"/>
              <a:buChar char="•"/>
            </a:pPr>
            <a:r>
              <a:rPr lang="en-CA" sz="1800" dirty="0" smtClean="0"/>
              <a:t>This </a:t>
            </a:r>
            <a:r>
              <a:rPr lang="en-CA" sz="1800" dirty="0"/>
              <a:t>principle deals with the intrinsic values of the organization, as well as the need for thoughtful, insightful planning for the future.</a:t>
            </a:r>
          </a:p>
          <a:p>
            <a:pPr lvl="1">
              <a:buFont typeface="Arial" panose="020B0604020202020204" pitchFamily="34" charset="0"/>
              <a:buChar char="•"/>
            </a:pPr>
            <a:r>
              <a:rPr lang="en-CA" sz="1800" dirty="0" smtClean="0"/>
              <a:t>A </a:t>
            </a:r>
            <a:r>
              <a:rPr lang="en-CA" sz="1800" dirty="0"/>
              <a:t>positive environment, and recognizing individuals for their contributions goes a long way in moving an organization forward!</a:t>
            </a:r>
          </a:p>
          <a:p>
            <a:pPr marL="457200" indent="0">
              <a:lnSpc>
                <a:spcPts val="1800"/>
              </a:lnSpc>
              <a:spcBef>
                <a:spcPts val="600"/>
              </a:spcBef>
              <a:buNone/>
              <a:tabLst>
                <a:tab pos="7772400" algn="l"/>
              </a:tabLst>
            </a:pPr>
            <a:endParaRPr lang="en-US" sz="1800" kern="0" spc="50" dirty="0">
              <a:solidFill>
                <a:srgbClr val="FF0000"/>
              </a:solidFill>
              <a:latin typeface="Helvetica"/>
              <a:cs typeface="Helvetica"/>
            </a:endParaRPr>
          </a:p>
        </p:txBody>
      </p:sp>
      <p:cxnSp>
        <p:nvCxnSpPr>
          <p:cNvPr id="7" name="Straight Connector 6"/>
          <p:cNvCxnSpPr/>
          <p:nvPr/>
        </p:nvCxnSpPr>
        <p:spPr>
          <a:xfrm>
            <a:off x="1041400" y="2228850"/>
            <a:ext cx="7340600" cy="0"/>
          </a:xfrm>
          <a:prstGeom prst="line">
            <a:avLst/>
          </a:prstGeom>
          <a:ln w="76200" cmpd="sng">
            <a:solidFill>
              <a:srgbClr val="1527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98998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0050"/>
            <a:ext cx="8229600" cy="4525963"/>
          </a:xfrm>
        </p:spPr>
        <p:txBody>
          <a:bodyPr>
            <a:noAutofit/>
          </a:bodyPr>
          <a:lstStyle/>
          <a:p>
            <a:pPr marL="457200" indent="0">
              <a:spcBef>
                <a:spcPts val="0"/>
              </a:spcBef>
              <a:spcAft>
                <a:spcPts val="600"/>
              </a:spcAft>
              <a:buNone/>
              <a:tabLst>
                <a:tab pos="7772400" algn="l"/>
              </a:tabLst>
            </a:pPr>
            <a:r>
              <a:rPr lang="en-US" sz="2600" kern="0" dirty="0">
                <a:solidFill>
                  <a:schemeClr val="tx1">
                    <a:lumMod val="95000"/>
                    <a:lumOff val="5000"/>
                  </a:schemeClr>
                </a:solidFill>
                <a:latin typeface="Helvetica"/>
                <a:cs typeface="Helvetica"/>
              </a:rPr>
              <a:t>Principle IV - Main</a:t>
            </a:r>
          </a:p>
          <a:p>
            <a:pPr marL="457200" indent="0">
              <a:lnSpc>
                <a:spcPts val="1800"/>
              </a:lnSpc>
              <a:spcBef>
                <a:spcPts val="600"/>
              </a:spcBef>
              <a:buNone/>
              <a:tabLst>
                <a:tab pos="7772400" algn="l"/>
              </a:tabLst>
            </a:pPr>
            <a:endParaRPr lang="en-US" sz="1800" b="1" kern="0" spc="50" dirty="0">
              <a:latin typeface="Helvetica"/>
              <a:cs typeface="Helvetica"/>
            </a:endParaRPr>
          </a:p>
          <a:p>
            <a:pPr marL="457200" indent="0">
              <a:lnSpc>
                <a:spcPts val="1800"/>
              </a:lnSpc>
              <a:spcBef>
                <a:spcPts val="600"/>
              </a:spcBef>
              <a:buNone/>
              <a:tabLst>
                <a:tab pos="7772400" algn="l"/>
              </a:tabLst>
            </a:pPr>
            <a:r>
              <a:rPr lang="en-US" sz="1800" b="1" kern="0" spc="50" dirty="0">
                <a:latin typeface="Helvetica"/>
                <a:cs typeface="Helvetica"/>
              </a:rPr>
              <a:t>Self </a:t>
            </a:r>
            <a:r>
              <a:rPr lang="en-US" sz="1800" b="1" kern="0" spc="50" dirty="0" smtClean="0">
                <a:latin typeface="Helvetica"/>
                <a:cs typeface="Helvetica"/>
              </a:rPr>
              <a:t>Evaluation</a:t>
            </a:r>
            <a:endParaRPr lang="en-US" sz="1800" kern="0" spc="50" dirty="0" smtClean="0">
              <a:solidFill>
                <a:srgbClr val="FF0000"/>
              </a:solidFill>
              <a:latin typeface="Helvetica"/>
              <a:cs typeface="Helvetica"/>
            </a:endParaRPr>
          </a:p>
          <a:p>
            <a:pPr marL="457200" indent="0">
              <a:lnSpc>
                <a:spcPts val="1800"/>
              </a:lnSpc>
              <a:spcBef>
                <a:spcPts val="600"/>
              </a:spcBef>
              <a:buNone/>
              <a:tabLst>
                <a:tab pos="7772400" algn="l"/>
              </a:tabLst>
            </a:pPr>
            <a:r>
              <a:rPr lang="en-CA" sz="1800" dirty="0" smtClean="0"/>
              <a:t>Consider </a:t>
            </a:r>
            <a:r>
              <a:rPr lang="en-CA" sz="1800" dirty="0"/>
              <a:t>the people who donate time and money to your organization. Describe these contributors, and how they add value to your organization. </a:t>
            </a:r>
            <a:endParaRPr lang="en-US" sz="1800" kern="0" spc="50" dirty="0">
              <a:solidFill>
                <a:srgbClr val="FF0000"/>
              </a:solidFill>
              <a:latin typeface="Helvetica"/>
              <a:cs typeface="Helvetica"/>
            </a:endParaRPr>
          </a:p>
        </p:txBody>
      </p:sp>
      <p:cxnSp>
        <p:nvCxnSpPr>
          <p:cNvPr id="7" name="Straight Connector 6"/>
          <p:cNvCxnSpPr/>
          <p:nvPr/>
        </p:nvCxnSpPr>
        <p:spPr>
          <a:xfrm>
            <a:off x="1041400" y="2228850"/>
            <a:ext cx="7340600" cy="0"/>
          </a:xfrm>
          <a:prstGeom prst="line">
            <a:avLst/>
          </a:prstGeom>
          <a:ln w="76200" cmpd="sng">
            <a:solidFill>
              <a:srgbClr val="1527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2302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0050"/>
            <a:ext cx="8229600" cy="4525963"/>
          </a:xfrm>
        </p:spPr>
        <p:txBody>
          <a:bodyPr>
            <a:noAutofit/>
          </a:bodyPr>
          <a:lstStyle/>
          <a:p>
            <a:pPr marL="457200" indent="0">
              <a:spcBef>
                <a:spcPts val="0"/>
              </a:spcBef>
              <a:spcAft>
                <a:spcPts val="600"/>
              </a:spcAft>
              <a:buNone/>
              <a:tabLst>
                <a:tab pos="7772400" algn="l"/>
              </a:tabLst>
            </a:pPr>
            <a:r>
              <a:rPr lang="en-US" sz="2600" kern="0" dirty="0">
                <a:solidFill>
                  <a:schemeClr val="tx1">
                    <a:lumMod val="95000"/>
                    <a:lumOff val="5000"/>
                  </a:schemeClr>
                </a:solidFill>
                <a:latin typeface="Helvetica"/>
                <a:cs typeface="Helvetica"/>
              </a:rPr>
              <a:t>Principle IV </a:t>
            </a:r>
            <a:r>
              <a:rPr lang="en-US" sz="2600" kern="0" dirty="0" smtClean="0">
                <a:solidFill>
                  <a:schemeClr val="tx1">
                    <a:lumMod val="95000"/>
                    <a:lumOff val="5000"/>
                  </a:schemeClr>
                </a:solidFill>
                <a:latin typeface="Helvetica"/>
                <a:cs typeface="Helvetica"/>
              </a:rPr>
              <a:t>– Subsection 4.1</a:t>
            </a:r>
            <a:endParaRPr lang="en-US" sz="2600" kern="0" dirty="0">
              <a:solidFill>
                <a:schemeClr val="tx1">
                  <a:lumMod val="95000"/>
                  <a:lumOff val="5000"/>
                </a:schemeClr>
              </a:solidFill>
              <a:latin typeface="Helvetica"/>
              <a:cs typeface="Helvetica"/>
            </a:endParaRPr>
          </a:p>
          <a:p>
            <a:pPr marL="0" indent="0">
              <a:buNone/>
            </a:pPr>
            <a:endParaRPr lang="en-CA" sz="1800" dirty="0"/>
          </a:p>
          <a:p>
            <a:pPr marL="457200" indent="0">
              <a:lnSpc>
                <a:spcPts val="1800"/>
              </a:lnSpc>
              <a:spcBef>
                <a:spcPts val="600"/>
              </a:spcBef>
              <a:buNone/>
              <a:tabLst>
                <a:tab pos="7772400" algn="l"/>
              </a:tabLst>
            </a:pPr>
            <a:r>
              <a:rPr lang="en-CA" sz="1800" dirty="0"/>
              <a:t>A code of conduct has been established that reflects the values of the organization, and is founded on principles of respect and inclusiveness</a:t>
            </a:r>
            <a:r>
              <a:rPr lang="en-CA" sz="1800" dirty="0" smtClean="0"/>
              <a:t>.</a:t>
            </a:r>
          </a:p>
          <a:p>
            <a:pPr marL="457200" indent="0">
              <a:lnSpc>
                <a:spcPts val="1800"/>
              </a:lnSpc>
              <a:spcBef>
                <a:spcPts val="600"/>
              </a:spcBef>
              <a:buNone/>
              <a:tabLst>
                <a:tab pos="7772400" algn="l"/>
              </a:tabLst>
            </a:pPr>
            <a:endParaRPr lang="en-US" sz="1800" b="1" i="1" kern="0" spc="50" dirty="0">
              <a:solidFill>
                <a:srgbClr val="FF0000"/>
              </a:solidFill>
              <a:latin typeface="Helvetica"/>
              <a:cs typeface="Helvetica"/>
            </a:endParaRPr>
          </a:p>
          <a:p>
            <a:pPr marL="457200" lvl="1" indent="0">
              <a:buNone/>
            </a:pPr>
            <a:r>
              <a:rPr lang="en-CA" sz="1800" b="1" dirty="0"/>
              <a:t>Interpretation</a:t>
            </a:r>
            <a:endParaRPr lang="en-CA" sz="1800" dirty="0"/>
          </a:p>
          <a:p>
            <a:pPr lvl="1">
              <a:buFont typeface="Arial" panose="020B0604020202020204" pitchFamily="34" charset="0"/>
              <a:buChar char="•"/>
            </a:pPr>
            <a:r>
              <a:rPr lang="en-CA" sz="1800" dirty="0" smtClean="0"/>
              <a:t>A </a:t>
            </a:r>
            <a:r>
              <a:rPr lang="en-CA" sz="1800" dirty="0"/>
              <a:t>code of conduct is a reflection of an organization’s most basic values and beliefs.</a:t>
            </a:r>
          </a:p>
          <a:p>
            <a:pPr lvl="1">
              <a:buFont typeface="Arial" panose="020B0604020202020204" pitchFamily="34" charset="0"/>
              <a:buChar char="•"/>
            </a:pPr>
            <a:r>
              <a:rPr lang="en-CA" sz="1800" dirty="0" smtClean="0"/>
              <a:t>Having </a:t>
            </a:r>
            <a:r>
              <a:rPr lang="en-CA" sz="1800" dirty="0"/>
              <a:t>a written code of conduct in place is a good strategy</a:t>
            </a:r>
            <a:r>
              <a:rPr lang="en-CA" sz="1800" dirty="0" smtClean="0"/>
              <a:t>.</a:t>
            </a:r>
          </a:p>
          <a:p>
            <a:pPr lvl="1">
              <a:buFont typeface="Arial" panose="020B0604020202020204" pitchFamily="34" charset="0"/>
              <a:buChar char="•"/>
            </a:pPr>
            <a:r>
              <a:rPr lang="en-CA" sz="1800" dirty="0" smtClean="0"/>
              <a:t>It </a:t>
            </a:r>
            <a:r>
              <a:rPr lang="en-CA" sz="1800" dirty="0"/>
              <a:t>will give your staff and board an overview of how they are expected to behave.</a:t>
            </a:r>
          </a:p>
          <a:p>
            <a:pPr marL="457200" indent="0">
              <a:lnSpc>
                <a:spcPts val="1800"/>
              </a:lnSpc>
              <a:spcBef>
                <a:spcPts val="600"/>
              </a:spcBef>
              <a:buNone/>
              <a:tabLst>
                <a:tab pos="7772400" algn="l"/>
              </a:tabLst>
            </a:pPr>
            <a:endParaRPr lang="en-US" sz="1800" kern="0" spc="50" dirty="0">
              <a:solidFill>
                <a:srgbClr val="FF0000"/>
              </a:solidFill>
              <a:latin typeface="Helvetica"/>
              <a:cs typeface="Helvetica"/>
            </a:endParaRPr>
          </a:p>
        </p:txBody>
      </p:sp>
      <p:cxnSp>
        <p:nvCxnSpPr>
          <p:cNvPr id="7" name="Straight Connector 6"/>
          <p:cNvCxnSpPr/>
          <p:nvPr/>
        </p:nvCxnSpPr>
        <p:spPr>
          <a:xfrm>
            <a:off x="1041400" y="2228850"/>
            <a:ext cx="7340600" cy="0"/>
          </a:xfrm>
          <a:prstGeom prst="line">
            <a:avLst/>
          </a:prstGeom>
          <a:ln w="76200" cmpd="sng">
            <a:solidFill>
              <a:srgbClr val="1527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09645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0050"/>
            <a:ext cx="8229600" cy="4525963"/>
          </a:xfrm>
        </p:spPr>
        <p:txBody>
          <a:bodyPr>
            <a:noAutofit/>
          </a:bodyPr>
          <a:lstStyle/>
          <a:p>
            <a:pPr marL="457200" indent="0">
              <a:spcBef>
                <a:spcPts val="0"/>
              </a:spcBef>
              <a:spcAft>
                <a:spcPts val="600"/>
              </a:spcAft>
              <a:buNone/>
              <a:tabLst>
                <a:tab pos="7772400" algn="l"/>
              </a:tabLst>
            </a:pPr>
            <a:r>
              <a:rPr lang="en-US" sz="2600" kern="0" dirty="0">
                <a:solidFill>
                  <a:schemeClr val="tx1">
                    <a:lumMod val="95000"/>
                    <a:lumOff val="5000"/>
                  </a:schemeClr>
                </a:solidFill>
                <a:latin typeface="Helvetica"/>
                <a:cs typeface="Helvetica"/>
              </a:rPr>
              <a:t>Principle IV – Subsection </a:t>
            </a:r>
            <a:r>
              <a:rPr lang="en-US" sz="2600" kern="0" dirty="0" smtClean="0">
                <a:solidFill>
                  <a:schemeClr val="tx1">
                    <a:lumMod val="95000"/>
                    <a:lumOff val="5000"/>
                  </a:schemeClr>
                </a:solidFill>
                <a:latin typeface="Helvetica"/>
                <a:cs typeface="Helvetica"/>
              </a:rPr>
              <a:t>4.1</a:t>
            </a:r>
            <a:endParaRPr lang="en-US" sz="1800" kern="0" spc="30" dirty="0" smtClean="0">
              <a:solidFill>
                <a:srgbClr val="11162B"/>
              </a:solidFill>
              <a:latin typeface="Helvetica"/>
              <a:cs typeface="Helvetica"/>
            </a:endParaRPr>
          </a:p>
          <a:p>
            <a:pPr marL="457200" indent="0">
              <a:lnSpc>
                <a:spcPts val="1800"/>
              </a:lnSpc>
              <a:spcBef>
                <a:spcPts val="600"/>
              </a:spcBef>
              <a:buNone/>
              <a:tabLst>
                <a:tab pos="7772400" algn="l"/>
              </a:tabLst>
            </a:pPr>
            <a:endParaRPr lang="en-US" sz="1800" b="1" kern="0" spc="50" dirty="0">
              <a:latin typeface="Helvetica"/>
              <a:cs typeface="Helvetica"/>
            </a:endParaRPr>
          </a:p>
          <a:p>
            <a:pPr marL="457200" indent="0">
              <a:lnSpc>
                <a:spcPts val="1800"/>
              </a:lnSpc>
              <a:spcBef>
                <a:spcPts val="600"/>
              </a:spcBef>
              <a:buNone/>
              <a:tabLst>
                <a:tab pos="7772400" algn="l"/>
              </a:tabLst>
            </a:pPr>
            <a:r>
              <a:rPr lang="en-US" sz="1800" b="1" kern="0" spc="50" dirty="0">
                <a:latin typeface="Helvetica"/>
                <a:cs typeface="Helvetica"/>
              </a:rPr>
              <a:t>Self </a:t>
            </a:r>
            <a:r>
              <a:rPr lang="en-US" sz="1800" b="1" kern="0" spc="50" dirty="0" smtClean="0">
                <a:latin typeface="Helvetica"/>
                <a:cs typeface="Helvetica"/>
              </a:rPr>
              <a:t>Evaluation</a:t>
            </a:r>
          </a:p>
          <a:p>
            <a:pPr marL="457200" indent="0">
              <a:lnSpc>
                <a:spcPts val="1800"/>
              </a:lnSpc>
              <a:spcBef>
                <a:spcPts val="600"/>
              </a:spcBef>
              <a:buNone/>
              <a:tabLst>
                <a:tab pos="7772400" algn="l"/>
              </a:tabLst>
            </a:pPr>
            <a:r>
              <a:rPr lang="en-CA" sz="1800" dirty="0"/>
              <a:t>If your organization has a written code of conduct, think about its content, and how this code of conduct is important to your group. If you do not have one, discuss what this might contain</a:t>
            </a:r>
            <a:r>
              <a:rPr lang="en-CA" sz="1800" dirty="0" smtClean="0"/>
              <a:t>.</a:t>
            </a:r>
          </a:p>
          <a:p>
            <a:pPr marL="457200" indent="0">
              <a:lnSpc>
                <a:spcPts val="1800"/>
              </a:lnSpc>
              <a:spcBef>
                <a:spcPts val="600"/>
              </a:spcBef>
              <a:buNone/>
              <a:tabLst>
                <a:tab pos="7772400" algn="l"/>
              </a:tabLst>
            </a:pPr>
            <a:endParaRPr lang="en-US" sz="1800" b="1" i="1" kern="0" spc="50" dirty="0">
              <a:solidFill>
                <a:srgbClr val="FF0000"/>
              </a:solidFill>
              <a:latin typeface="Helvetica"/>
              <a:cs typeface="Helvetica"/>
            </a:endParaRPr>
          </a:p>
          <a:p>
            <a:pPr marL="742950" indent="-285750">
              <a:lnSpc>
                <a:spcPts val="1800"/>
              </a:lnSpc>
              <a:spcBef>
                <a:spcPts val="600"/>
              </a:spcBef>
              <a:tabLst>
                <a:tab pos="7772400" algn="l"/>
              </a:tabLst>
            </a:pPr>
            <a:r>
              <a:rPr lang="en-CA" sz="1800" b="1" dirty="0"/>
              <a:t>Question 1: </a:t>
            </a:r>
            <a:r>
              <a:rPr lang="en-CA" sz="1800" dirty="0"/>
              <a:t>Does the organization have a written code of conduct staff and board members are expected to follow?</a:t>
            </a:r>
            <a:endParaRPr lang="en-US" sz="1800" b="1" kern="0" spc="50" dirty="0">
              <a:solidFill>
                <a:srgbClr val="FF0000"/>
              </a:solidFill>
              <a:latin typeface="Helvetica"/>
              <a:cs typeface="Helvetica"/>
            </a:endParaRPr>
          </a:p>
        </p:txBody>
      </p:sp>
      <p:cxnSp>
        <p:nvCxnSpPr>
          <p:cNvPr id="7" name="Straight Connector 6"/>
          <p:cNvCxnSpPr/>
          <p:nvPr/>
        </p:nvCxnSpPr>
        <p:spPr>
          <a:xfrm>
            <a:off x="1041400" y="2228850"/>
            <a:ext cx="7340600" cy="0"/>
          </a:xfrm>
          <a:prstGeom prst="line">
            <a:avLst/>
          </a:prstGeom>
          <a:ln w="76200" cmpd="sng">
            <a:solidFill>
              <a:srgbClr val="1527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1546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0050"/>
            <a:ext cx="8229600" cy="4525963"/>
          </a:xfrm>
        </p:spPr>
        <p:txBody>
          <a:bodyPr>
            <a:noAutofit/>
          </a:bodyPr>
          <a:lstStyle/>
          <a:p>
            <a:pPr marL="457200" indent="0">
              <a:spcBef>
                <a:spcPts val="0"/>
              </a:spcBef>
              <a:spcAft>
                <a:spcPts val="600"/>
              </a:spcAft>
              <a:buNone/>
              <a:tabLst>
                <a:tab pos="7772400" algn="l"/>
              </a:tabLst>
            </a:pPr>
            <a:r>
              <a:rPr lang="en-US" sz="2600" kern="0" dirty="0">
                <a:solidFill>
                  <a:schemeClr val="tx1">
                    <a:lumMod val="95000"/>
                    <a:lumOff val="5000"/>
                  </a:schemeClr>
                </a:solidFill>
                <a:latin typeface="Helvetica"/>
                <a:cs typeface="Helvetica"/>
              </a:rPr>
              <a:t>Principle IV – Subsection </a:t>
            </a:r>
            <a:r>
              <a:rPr lang="en-US" sz="2600" kern="0" dirty="0" smtClean="0">
                <a:solidFill>
                  <a:schemeClr val="tx1">
                    <a:lumMod val="95000"/>
                    <a:lumOff val="5000"/>
                  </a:schemeClr>
                </a:solidFill>
                <a:latin typeface="Helvetica"/>
                <a:cs typeface="Helvetica"/>
              </a:rPr>
              <a:t>4.2</a:t>
            </a:r>
            <a:endParaRPr lang="en-US" sz="1800" kern="0" spc="30" dirty="0" smtClean="0">
              <a:solidFill>
                <a:srgbClr val="11162B"/>
              </a:solidFill>
              <a:latin typeface="Helvetica"/>
              <a:cs typeface="Helvetica"/>
            </a:endParaRPr>
          </a:p>
          <a:p>
            <a:pPr marL="457200" indent="0">
              <a:lnSpc>
                <a:spcPts val="1800"/>
              </a:lnSpc>
              <a:spcBef>
                <a:spcPts val="600"/>
              </a:spcBef>
              <a:buNone/>
              <a:tabLst>
                <a:tab pos="7772400" algn="l"/>
              </a:tabLst>
            </a:pPr>
            <a:endParaRPr lang="en-CA" sz="1800" b="1" i="1" dirty="0" smtClean="0"/>
          </a:p>
          <a:p>
            <a:pPr marL="457200" indent="0">
              <a:lnSpc>
                <a:spcPts val="1800"/>
              </a:lnSpc>
              <a:spcBef>
                <a:spcPts val="600"/>
              </a:spcBef>
              <a:buNone/>
              <a:tabLst>
                <a:tab pos="7772400" algn="l"/>
              </a:tabLst>
            </a:pPr>
            <a:r>
              <a:rPr lang="en-CA" sz="1800" dirty="0" smtClean="0"/>
              <a:t>A </a:t>
            </a:r>
            <a:r>
              <a:rPr lang="en-CA" sz="1800" dirty="0"/>
              <a:t>program is in place to recognize the contributions of board members, staff members, and volunteers, and these initiatives are appropriate to the nature of this contribution and the financial abilities of the organization</a:t>
            </a:r>
            <a:r>
              <a:rPr lang="en-CA" sz="1800" dirty="0" smtClean="0"/>
              <a:t>.</a:t>
            </a:r>
          </a:p>
          <a:p>
            <a:pPr marL="457200" indent="0">
              <a:lnSpc>
                <a:spcPts val="1800"/>
              </a:lnSpc>
              <a:spcBef>
                <a:spcPts val="600"/>
              </a:spcBef>
              <a:buNone/>
              <a:tabLst>
                <a:tab pos="7772400" algn="l"/>
              </a:tabLst>
            </a:pPr>
            <a:endParaRPr lang="en-CA" sz="1800" b="1" i="1" kern="0" spc="50" dirty="0">
              <a:solidFill>
                <a:schemeClr val="tx1">
                  <a:lumMod val="95000"/>
                  <a:lumOff val="5000"/>
                </a:schemeClr>
              </a:solidFill>
              <a:latin typeface="Helvetica"/>
              <a:cs typeface="Helvetica"/>
            </a:endParaRPr>
          </a:p>
          <a:p>
            <a:pPr marL="400050" lvl="1" indent="0">
              <a:buNone/>
            </a:pPr>
            <a:r>
              <a:rPr lang="en-CA" sz="1800" b="1" dirty="0"/>
              <a:t>Interpretation</a:t>
            </a:r>
            <a:endParaRPr lang="en-CA" sz="1800" dirty="0"/>
          </a:p>
          <a:p>
            <a:pPr lvl="1">
              <a:buFont typeface="Arial" panose="020B0604020202020204" pitchFamily="34" charset="0"/>
              <a:buChar char="•"/>
            </a:pPr>
            <a:r>
              <a:rPr lang="en-CA" sz="1800" dirty="0" smtClean="0"/>
              <a:t>It </a:t>
            </a:r>
            <a:r>
              <a:rPr lang="en-CA" sz="1800" dirty="0"/>
              <a:t>is important to recognize the contributions of dedicated individuals to the organization.</a:t>
            </a:r>
          </a:p>
          <a:p>
            <a:pPr lvl="1">
              <a:buFont typeface="Arial" panose="020B0604020202020204" pitchFamily="34" charset="0"/>
              <a:buChar char="•"/>
            </a:pPr>
            <a:r>
              <a:rPr lang="en-CA" sz="1800" dirty="0" smtClean="0"/>
              <a:t>The </a:t>
            </a:r>
            <a:r>
              <a:rPr lang="en-CA" sz="1800" dirty="0"/>
              <a:t>type of recognition depends on your budget and the size of the contribution.</a:t>
            </a:r>
          </a:p>
          <a:p>
            <a:pPr marL="457200" indent="0">
              <a:lnSpc>
                <a:spcPts val="1800"/>
              </a:lnSpc>
              <a:spcBef>
                <a:spcPts val="600"/>
              </a:spcBef>
              <a:buNone/>
              <a:tabLst>
                <a:tab pos="7772400" algn="l"/>
              </a:tabLst>
            </a:pPr>
            <a:endParaRPr lang="en-US" sz="1800" kern="0" spc="50" dirty="0">
              <a:solidFill>
                <a:srgbClr val="FF0000"/>
              </a:solidFill>
              <a:latin typeface="Helvetica"/>
              <a:cs typeface="Helvetica"/>
            </a:endParaRPr>
          </a:p>
        </p:txBody>
      </p:sp>
      <p:cxnSp>
        <p:nvCxnSpPr>
          <p:cNvPr id="7" name="Straight Connector 6"/>
          <p:cNvCxnSpPr/>
          <p:nvPr/>
        </p:nvCxnSpPr>
        <p:spPr>
          <a:xfrm>
            <a:off x="1041400" y="2228850"/>
            <a:ext cx="7340600" cy="0"/>
          </a:xfrm>
          <a:prstGeom prst="line">
            <a:avLst/>
          </a:prstGeom>
          <a:ln w="76200" cmpd="sng">
            <a:solidFill>
              <a:srgbClr val="1527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36799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0050"/>
            <a:ext cx="8229600" cy="4525963"/>
          </a:xfrm>
        </p:spPr>
        <p:txBody>
          <a:bodyPr>
            <a:noAutofit/>
          </a:bodyPr>
          <a:lstStyle/>
          <a:p>
            <a:pPr marL="457200" indent="0">
              <a:spcBef>
                <a:spcPts val="0"/>
              </a:spcBef>
              <a:spcAft>
                <a:spcPts val="600"/>
              </a:spcAft>
              <a:buNone/>
              <a:tabLst>
                <a:tab pos="7772400" algn="l"/>
              </a:tabLst>
            </a:pPr>
            <a:r>
              <a:rPr lang="en-US" sz="2600" kern="0" dirty="0">
                <a:solidFill>
                  <a:schemeClr val="tx1">
                    <a:lumMod val="95000"/>
                    <a:lumOff val="5000"/>
                  </a:schemeClr>
                </a:solidFill>
                <a:latin typeface="Helvetica"/>
                <a:cs typeface="Helvetica"/>
              </a:rPr>
              <a:t>Principle IV – Subsection </a:t>
            </a:r>
            <a:r>
              <a:rPr lang="en-US" sz="2600" kern="0" dirty="0" smtClean="0">
                <a:solidFill>
                  <a:schemeClr val="tx1">
                    <a:lumMod val="95000"/>
                    <a:lumOff val="5000"/>
                  </a:schemeClr>
                </a:solidFill>
                <a:latin typeface="Helvetica"/>
                <a:cs typeface="Helvetica"/>
              </a:rPr>
              <a:t>4.2</a:t>
            </a:r>
            <a:endParaRPr lang="en-US" sz="1800" kern="0" spc="30" dirty="0" smtClean="0">
              <a:solidFill>
                <a:srgbClr val="11162B"/>
              </a:solidFill>
              <a:latin typeface="Helvetica"/>
              <a:cs typeface="Helvetica"/>
            </a:endParaRPr>
          </a:p>
          <a:p>
            <a:pPr marL="457200" indent="0">
              <a:lnSpc>
                <a:spcPts val="1800"/>
              </a:lnSpc>
              <a:spcBef>
                <a:spcPts val="600"/>
              </a:spcBef>
              <a:buNone/>
              <a:tabLst>
                <a:tab pos="7772400" algn="l"/>
              </a:tabLst>
            </a:pPr>
            <a:endParaRPr lang="en-US" sz="1800" b="1" kern="0" spc="50" dirty="0">
              <a:latin typeface="Helvetica"/>
              <a:cs typeface="Helvetica"/>
            </a:endParaRPr>
          </a:p>
          <a:p>
            <a:pPr marL="457200" indent="0">
              <a:lnSpc>
                <a:spcPts val="1800"/>
              </a:lnSpc>
              <a:spcBef>
                <a:spcPts val="600"/>
              </a:spcBef>
              <a:buNone/>
              <a:tabLst>
                <a:tab pos="7772400" algn="l"/>
              </a:tabLst>
            </a:pPr>
            <a:r>
              <a:rPr lang="en-US" sz="1800" b="1" kern="0" spc="50" dirty="0">
                <a:latin typeface="Helvetica"/>
                <a:cs typeface="Helvetica"/>
              </a:rPr>
              <a:t>Self </a:t>
            </a:r>
            <a:r>
              <a:rPr lang="en-US" sz="1800" b="1" kern="0" spc="50" dirty="0" smtClean="0">
                <a:latin typeface="Helvetica"/>
                <a:cs typeface="Helvetica"/>
              </a:rPr>
              <a:t>Evaluation</a:t>
            </a:r>
            <a:endParaRPr lang="en-US" sz="1800" kern="0" spc="50" dirty="0" smtClean="0">
              <a:solidFill>
                <a:srgbClr val="FF0000"/>
              </a:solidFill>
              <a:latin typeface="Helvetica"/>
              <a:cs typeface="Helvetica"/>
            </a:endParaRPr>
          </a:p>
          <a:p>
            <a:pPr marL="457200" indent="0">
              <a:lnSpc>
                <a:spcPts val="1800"/>
              </a:lnSpc>
              <a:spcBef>
                <a:spcPts val="600"/>
              </a:spcBef>
              <a:buNone/>
              <a:tabLst>
                <a:tab pos="7772400" algn="l"/>
              </a:tabLst>
            </a:pPr>
            <a:r>
              <a:rPr lang="en-CA" sz="1800" dirty="0"/>
              <a:t>Reflect on some of the initiatives you have taken to recognize contributions to your organization. If this is not something you normally do, think of how you might implement such a program in the future.</a:t>
            </a:r>
            <a:endParaRPr lang="en-US" sz="1800" kern="0" spc="50" dirty="0">
              <a:solidFill>
                <a:srgbClr val="FF0000"/>
              </a:solidFill>
              <a:latin typeface="Helvetica"/>
              <a:cs typeface="Helvetica"/>
            </a:endParaRPr>
          </a:p>
        </p:txBody>
      </p:sp>
      <p:cxnSp>
        <p:nvCxnSpPr>
          <p:cNvPr id="7" name="Straight Connector 6"/>
          <p:cNvCxnSpPr/>
          <p:nvPr/>
        </p:nvCxnSpPr>
        <p:spPr>
          <a:xfrm>
            <a:off x="1041400" y="2228850"/>
            <a:ext cx="7340600" cy="0"/>
          </a:xfrm>
          <a:prstGeom prst="line">
            <a:avLst/>
          </a:prstGeom>
          <a:ln w="76200" cmpd="sng">
            <a:solidFill>
              <a:srgbClr val="1527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47941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0050"/>
            <a:ext cx="8229600" cy="4525963"/>
          </a:xfrm>
        </p:spPr>
        <p:txBody>
          <a:bodyPr>
            <a:noAutofit/>
          </a:bodyPr>
          <a:lstStyle/>
          <a:p>
            <a:pPr marL="457200" indent="0">
              <a:spcBef>
                <a:spcPts val="0"/>
              </a:spcBef>
              <a:spcAft>
                <a:spcPts val="600"/>
              </a:spcAft>
              <a:buNone/>
              <a:tabLst>
                <a:tab pos="7772400" algn="l"/>
              </a:tabLst>
            </a:pPr>
            <a:r>
              <a:rPr lang="en-US" sz="2600" kern="0" dirty="0">
                <a:solidFill>
                  <a:schemeClr val="tx1">
                    <a:lumMod val="95000"/>
                    <a:lumOff val="5000"/>
                  </a:schemeClr>
                </a:solidFill>
                <a:latin typeface="Helvetica"/>
                <a:cs typeface="Helvetica"/>
              </a:rPr>
              <a:t>Principle IV – Subsection </a:t>
            </a:r>
            <a:r>
              <a:rPr lang="en-US" sz="2600" kern="0" dirty="0" smtClean="0">
                <a:solidFill>
                  <a:schemeClr val="tx1">
                    <a:lumMod val="95000"/>
                    <a:lumOff val="5000"/>
                  </a:schemeClr>
                </a:solidFill>
                <a:latin typeface="Helvetica"/>
                <a:cs typeface="Helvetica"/>
              </a:rPr>
              <a:t>4.2</a:t>
            </a:r>
            <a:endParaRPr lang="en-US" sz="1800" kern="0" spc="30" dirty="0" smtClean="0">
              <a:solidFill>
                <a:srgbClr val="11162B"/>
              </a:solidFill>
              <a:latin typeface="Helvetica"/>
              <a:cs typeface="Helvetica"/>
            </a:endParaRPr>
          </a:p>
          <a:p>
            <a:pPr marL="457200" indent="0">
              <a:lnSpc>
                <a:spcPts val="1800"/>
              </a:lnSpc>
              <a:spcBef>
                <a:spcPts val="600"/>
              </a:spcBef>
              <a:buNone/>
              <a:tabLst>
                <a:tab pos="7772400" algn="l"/>
              </a:tabLst>
            </a:pPr>
            <a:endParaRPr lang="en-US" sz="1800" b="1" kern="0" spc="50" dirty="0">
              <a:latin typeface="Helvetica"/>
              <a:cs typeface="Helvetica"/>
            </a:endParaRPr>
          </a:p>
          <a:p>
            <a:pPr marL="457200" indent="0">
              <a:lnSpc>
                <a:spcPts val="1800"/>
              </a:lnSpc>
              <a:spcBef>
                <a:spcPts val="600"/>
              </a:spcBef>
              <a:buNone/>
              <a:tabLst>
                <a:tab pos="7772400" algn="l"/>
              </a:tabLst>
            </a:pPr>
            <a:r>
              <a:rPr lang="en-US" sz="1800" b="1" kern="0" spc="50" dirty="0">
                <a:latin typeface="Helvetica"/>
                <a:cs typeface="Helvetica"/>
              </a:rPr>
              <a:t>Self Evaluation</a:t>
            </a:r>
            <a:endParaRPr lang="en-US" sz="1800" kern="0" spc="50" dirty="0">
              <a:solidFill>
                <a:srgbClr val="FF0000"/>
              </a:solidFill>
              <a:latin typeface="Helvetica"/>
              <a:cs typeface="Helvetica"/>
            </a:endParaRPr>
          </a:p>
          <a:p>
            <a:pPr lvl="1">
              <a:buFont typeface="Arial" panose="020B0604020202020204" pitchFamily="34" charset="0"/>
              <a:buChar char="•"/>
            </a:pPr>
            <a:r>
              <a:rPr lang="en-CA" sz="1800" b="1" dirty="0"/>
              <a:t>Question 1: </a:t>
            </a:r>
            <a:r>
              <a:rPr lang="en-CA" sz="1800" dirty="0"/>
              <a:t>Does the organization recognize its key contributors in some way (i.e. retreat, gifts, etc.)?</a:t>
            </a:r>
          </a:p>
          <a:p>
            <a:pPr lvl="1">
              <a:buFont typeface="Arial" panose="020B0604020202020204" pitchFamily="34" charset="0"/>
              <a:buChar char="•"/>
            </a:pPr>
            <a:r>
              <a:rPr lang="en-CA" sz="1800" b="1" dirty="0"/>
              <a:t>Question 1a: </a:t>
            </a:r>
            <a:r>
              <a:rPr lang="en-CA" sz="1800" dirty="0"/>
              <a:t>If not, what kind of recognition program would best suit your organization? </a:t>
            </a:r>
            <a:endParaRPr lang="en-US" sz="1800" kern="0" spc="50" dirty="0" smtClean="0">
              <a:solidFill>
                <a:srgbClr val="FF0000"/>
              </a:solidFill>
              <a:latin typeface="Helvetica"/>
              <a:cs typeface="Helvetica"/>
            </a:endParaRPr>
          </a:p>
        </p:txBody>
      </p:sp>
      <p:cxnSp>
        <p:nvCxnSpPr>
          <p:cNvPr id="7" name="Straight Connector 6"/>
          <p:cNvCxnSpPr/>
          <p:nvPr/>
        </p:nvCxnSpPr>
        <p:spPr>
          <a:xfrm>
            <a:off x="1041400" y="2228850"/>
            <a:ext cx="7340600" cy="0"/>
          </a:xfrm>
          <a:prstGeom prst="line">
            <a:avLst/>
          </a:prstGeom>
          <a:ln w="76200" cmpd="sng">
            <a:solidFill>
              <a:srgbClr val="1527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18064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0050"/>
            <a:ext cx="8229600" cy="4525963"/>
          </a:xfrm>
        </p:spPr>
        <p:txBody>
          <a:bodyPr>
            <a:noAutofit/>
          </a:bodyPr>
          <a:lstStyle/>
          <a:p>
            <a:pPr marL="457200" indent="0">
              <a:spcBef>
                <a:spcPts val="0"/>
              </a:spcBef>
              <a:spcAft>
                <a:spcPts val="600"/>
              </a:spcAft>
              <a:buNone/>
              <a:tabLst>
                <a:tab pos="7772400" algn="l"/>
              </a:tabLst>
            </a:pPr>
            <a:r>
              <a:rPr lang="en-US" sz="2600" kern="0" dirty="0">
                <a:solidFill>
                  <a:schemeClr val="tx1">
                    <a:lumMod val="95000"/>
                    <a:lumOff val="5000"/>
                  </a:schemeClr>
                </a:solidFill>
                <a:latin typeface="Helvetica"/>
                <a:cs typeface="Helvetica"/>
              </a:rPr>
              <a:t>Principle IV – Subsection </a:t>
            </a:r>
            <a:r>
              <a:rPr lang="en-US" sz="2600" kern="0" dirty="0" smtClean="0">
                <a:solidFill>
                  <a:schemeClr val="tx1">
                    <a:lumMod val="95000"/>
                    <a:lumOff val="5000"/>
                  </a:schemeClr>
                </a:solidFill>
                <a:latin typeface="Helvetica"/>
                <a:cs typeface="Helvetica"/>
              </a:rPr>
              <a:t>4.3</a:t>
            </a:r>
            <a:endParaRPr lang="en-US" sz="1800" kern="0" spc="30" dirty="0" smtClean="0">
              <a:solidFill>
                <a:srgbClr val="11162B"/>
              </a:solidFill>
              <a:latin typeface="Helvetica"/>
              <a:cs typeface="Helvetica"/>
            </a:endParaRPr>
          </a:p>
          <a:p>
            <a:pPr marL="457200" indent="0">
              <a:lnSpc>
                <a:spcPts val="1800"/>
              </a:lnSpc>
              <a:spcBef>
                <a:spcPts val="2300"/>
              </a:spcBef>
              <a:buNone/>
              <a:tabLst>
                <a:tab pos="7772400" algn="l"/>
              </a:tabLst>
            </a:pPr>
            <a:r>
              <a:rPr lang="en-CA" sz="1800" dirty="0"/>
              <a:t>A distinction is made between the role of a paid employee and a volunteer (board members or otherwise), and their responsibilities and duties are reflective of their level of compensation</a:t>
            </a:r>
            <a:r>
              <a:rPr lang="en-CA" sz="1800" dirty="0" smtClean="0"/>
              <a:t>.</a:t>
            </a:r>
          </a:p>
          <a:p>
            <a:pPr marL="457200" lvl="1" indent="0">
              <a:buNone/>
            </a:pPr>
            <a:endParaRPr lang="en-CA" sz="1800" b="1" dirty="0" smtClean="0"/>
          </a:p>
          <a:p>
            <a:pPr marL="457200" lvl="1" indent="0">
              <a:buNone/>
            </a:pPr>
            <a:r>
              <a:rPr lang="en-CA" sz="1800" b="1" dirty="0" smtClean="0"/>
              <a:t>Interpretation</a:t>
            </a:r>
            <a:endParaRPr lang="en-CA" sz="1800" dirty="0"/>
          </a:p>
          <a:p>
            <a:pPr lvl="1">
              <a:buFont typeface="Arial" panose="020B0604020202020204" pitchFamily="34" charset="0"/>
              <a:buChar char="•"/>
            </a:pPr>
            <a:r>
              <a:rPr lang="en-CA" sz="1800" dirty="0" smtClean="0"/>
              <a:t>Volunteers </a:t>
            </a:r>
            <a:r>
              <a:rPr lang="en-CA" sz="1800" dirty="0"/>
              <a:t>should be managed so that they don’t over- contribute and burn out over time.</a:t>
            </a:r>
          </a:p>
          <a:p>
            <a:pPr lvl="1">
              <a:buFont typeface="Arial" panose="020B0604020202020204" pitchFamily="34" charset="0"/>
              <a:buChar char="•"/>
            </a:pPr>
            <a:r>
              <a:rPr lang="en-CA" sz="1800" dirty="0" smtClean="0"/>
              <a:t>A </a:t>
            </a:r>
            <a:r>
              <a:rPr lang="en-CA" sz="1800" dirty="0"/>
              <a:t>policy should be developed outlining levels of volunteer responsibilities, compensation, and involvement</a:t>
            </a:r>
            <a:r>
              <a:rPr lang="en-CA" sz="1400" dirty="0"/>
              <a:t>.</a:t>
            </a:r>
          </a:p>
          <a:p>
            <a:pPr marL="457200" indent="0">
              <a:lnSpc>
                <a:spcPts val="1800"/>
              </a:lnSpc>
              <a:spcBef>
                <a:spcPts val="600"/>
              </a:spcBef>
              <a:buNone/>
              <a:tabLst>
                <a:tab pos="7772400" algn="l"/>
              </a:tabLst>
            </a:pPr>
            <a:endParaRPr lang="en-US" sz="1800" kern="0" spc="50" dirty="0">
              <a:solidFill>
                <a:srgbClr val="FF0000"/>
              </a:solidFill>
              <a:latin typeface="Helvetica"/>
              <a:cs typeface="Helvetica"/>
            </a:endParaRPr>
          </a:p>
        </p:txBody>
      </p:sp>
      <p:cxnSp>
        <p:nvCxnSpPr>
          <p:cNvPr id="7" name="Straight Connector 6"/>
          <p:cNvCxnSpPr/>
          <p:nvPr/>
        </p:nvCxnSpPr>
        <p:spPr>
          <a:xfrm>
            <a:off x="1041400" y="2228850"/>
            <a:ext cx="7340600" cy="0"/>
          </a:xfrm>
          <a:prstGeom prst="line">
            <a:avLst/>
          </a:prstGeom>
          <a:ln w="76200" cmpd="sng">
            <a:solidFill>
              <a:srgbClr val="1527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03928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0050"/>
            <a:ext cx="8229600" cy="4525963"/>
          </a:xfrm>
        </p:spPr>
        <p:txBody>
          <a:bodyPr>
            <a:noAutofit/>
          </a:bodyPr>
          <a:lstStyle/>
          <a:p>
            <a:pPr marL="457200" indent="0">
              <a:spcBef>
                <a:spcPts val="0"/>
              </a:spcBef>
              <a:spcAft>
                <a:spcPts val="600"/>
              </a:spcAft>
              <a:buNone/>
              <a:tabLst>
                <a:tab pos="7772400" algn="l"/>
              </a:tabLst>
            </a:pPr>
            <a:r>
              <a:rPr lang="en-US" sz="2600" kern="0" dirty="0">
                <a:solidFill>
                  <a:schemeClr val="tx1">
                    <a:lumMod val="95000"/>
                    <a:lumOff val="5000"/>
                  </a:schemeClr>
                </a:solidFill>
                <a:latin typeface="Helvetica"/>
                <a:cs typeface="Helvetica"/>
              </a:rPr>
              <a:t>Principle IV – Subsection </a:t>
            </a:r>
            <a:r>
              <a:rPr lang="en-US" sz="2600" kern="0" dirty="0" smtClean="0">
                <a:solidFill>
                  <a:schemeClr val="tx1">
                    <a:lumMod val="95000"/>
                    <a:lumOff val="5000"/>
                  </a:schemeClr>
                </a:solidFill>
                <a:latin typeface="Helvetica"/>
                <a:cs typeface="Helvetica"/>
              </a:rPr>
              <a:t>4.3</a:t>
            </a:r>
            <a:endParaRPr lang="en-CA" sz="1800" dirty="0"/>
          </a:p>
          <a:p>
            <a:pPr marL="457200" indent="0">
              <a:lnSpc>
                <a:spcPts val="1800"/>
              </a:lnSpc>
              <a:spcBef>
                <a:spcPts val="600"/>
              </a:spcBef>
              <a:buNone/>
              <a:tabLst>
                <a:tab pos="7772400" algn="l"/>
              </a:tabLst>
            </a:pPr>
            <a:endParaRPr lang="en-US" sz="1800" b="1" kern="0" spc="50" dirty="0">
              <a:latin typeface="Helvetica"/>
              <a:cs typeface="Helvetica"/>
            </a:endParaRPr>
          </a:p>
          <a:p>
            <a:pPr marL="457200" indent="0">
              <a:lnSpc>
                <a:spcPts val="1800"/>
              </a:lnSpc>
              <a:spcBef>
                <a:spcPts val="600"/>
              </a:spcBef>
              <a:buNone/>
              <a:tabLst>
                <a:tab pos="7772400" algn="l"/>
              </a:tabLst>
            </a:pPr>
            <a:r>
              <a:rPr lang="en-US" sz="1800" b="1" kern="0" spc="50" dirty="0">
                <a:latin typeface="Helvetica"/>
                <a:cs typeface="Helvetica"/>
              </a:rPr>
              <a:t>Self Evaluation</a:t>
            </a:r>
            <a:endParaRPr lang="en-US" sz="1800" kern="0" spc="50" dirty="0">
              <a:solidFill>
                <a:srgbClr val="FF0000"/>
              </a:solidFill>
              <a:latin typeface="Helvetica"/>
              <a:cs typeface="Helvetica"/>
            </a:endParaRPr>
          </a:p>
          <a:p>
            <a:pPr marL="457200" indent="0">
              <a:lnSpc>
                <a:spcPts val="1800"/>
              </a:lnSpc>
              <a:spcBef>
                <a:spcPts val="600"/>
              </a:spcBef>
              <a:buNone/>
              <a:tabLst>
                <a:tab pos="7772400" algn="l"/>
              </a:tabLst>
            </a:pPr>
            <a:r>
              <a:rPr lang="en-CA" sz="1800" dirty="0"/>
              <a:t>Think about how you distinguish between staff and volunteers. Energetic and devoted volunteers are fantastic, but you must come up with ways to keep them from burning out!</a:t>
            </a:r>
            <a:endParaRPr lang="en-US" sz="1800" kern="0" spc="50" dirty="0">
              <a:solidFill>
                <a:srgbClr val="FF0000"/>
              </a:solidFill>
              <a:latin typeface="Helvetica"/>
              <a:cs typeface="Helvetica"/>
            </a:endParaRPr>
          </a:p>
        </p:txBody>
      </p:sp>
      <p:cxnSp>
        <p:nvCxnSpPr>
          <p:cNvPr id="7" name="Straight Connector 6"/>
          <p:cNvCxnSpPr/>
          <p:nvPr/>
        </p:nvCxnSpPr>
        <p:spPr>
          <a:xfrm>
            <a:off x="1041400" y="2228850"/>
            <a:ext cx="7340600" cy="0"/>
          </a:xfrm>
          <a:prstGeom prst="line">
            <a:avLst/>
          </a:prstGeom>
          <a:ln w="76200" cmpd="sng">
            <a:solidFill>
              <a:srgbClr val="1527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23857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0050"/>
            <a:ext cx="8229600" cy="4525963"/>
          </a:xfrm>
        </p:spPr>
        <p:txBody>
          <a:bodyPr>
            <a:noAutofit/>
          </a:bodyPr>
          <a:lstStyle/>
          <a:p>
            <a:pPr marL="457200" indent="0">
              <a:spcBef>
                <a:spcPts val="0"/>
              </a:spcBef>
              <a:spcAft>
                <a:spcPts val="600"/>
              </a:spcAft>
              <a:buNone/>
              <a:tabLst>
                <a:tab pos="7772400" algn="l"/>
              </a:tabLst>
            </a:pPr>
            <a:r>
              <a:rPr lang="en-US" sz="2600" kern="0" dirty="0">
                <a:solidFill>
                  <a:schemeClr val="tx1">
                    <a:lumMod val="95000"/>
                    <a:lumOff val="5000"/>
                  </a:schemeClr>
                </a:solidFill>
                <a:latin typeface="Helvetica"/>
                <a:cs typeface="Helvetica"/>
              </a:rPr>
              <a:t>Principle IV – Subsection </a:t>
            </a:r>
            <a:r>
              <a:rPr lang="en-US" sz="2600" kern="0" dirty="0" smtClean="0">
                <a:solidFill>
                  <a:schemeClr val="tx1">
                    <a:lumMod val="95000"/>
                    <a:lumOff val="5000"/>
                  </a:schemeClr>
                </a:solidFill>
                <a:latin typeface="Helvetica"/>
                <a:cs typeface="Helvetica"/>
              </a:rPr>
              <a:t>4.3</a:t>
            </a:r>
            <a:endParaRPr lang="en-US" sz="1800" kern="0" spc="30" dirty="0" smtClean="0">
              <a:solidFill>
                <a:srgbClr val="11162B"/>
              </a:solidFill>
              <a:latin typeface="Helvetica"/>
              <a:cs typeface="Helvetica"/>
            </a:endParaRPr>
          </a:p>
          <a:p>
            <a:pPr marL="457200" indent="0">
              <a:lnSpc>
                <a:spcPts val="1800"/>
              </a:lnSpc>
              <a:spcBef>
                <a:spcPts val="600"/>
              </a:spcBef>
              <a:buNone/>
              <a:tabLst>
                <a:tab pos="7772400" algn="l"/>
              </a:tabLst>
            </a:pPr>
            <a:endParaRPr lang="en-US" sz="1800" b="1" kern="0" spc="50" dirty="0">
              <a:latin typeface="Helvetica"/>
              <a:cs typeface="Helvetica"/>
            </a:endParaRPr>
          </a:p>
          <a:p>
            <a:pPr marL="457200" indent="0">
              <a:lnSpc>
                <a:spcPts val="1800"/>
              </a:lnSpc>
              <a:spcBef>
                <a:spcPts val="600"/>
              </a:spcBef>
              <a:buNone/>
              <a:tabLst>
                <a:tab pos="7772400" algn="l"/>
              </a:tabLst>
            </a:pPr>
            <a:r>
              <a:rPr lang="en-US" sz="1800" b="1" kern="0" spc="50" dirty="0">
                <a:latin typeface="Helvetica"/>
                <a:cs typeface="Helvetica"/>
              </a:rPr>
              <a:t>Self Evaluation</a:t>
            </a:r>
            <a:endParaRPr lang="en-US" sz="1800" kern="0" spc="50" dirty="0">
              <a:solidFill>
                <a:srgbClr val="FF0000"/>
              </a:solidFill>
              <a:latin typeface="Helvetica"/>
              <a:cs typeface="Helvetica"/>
            </a:endParaRPr>
          </a:p>
          <a:p>
            <a:pPr lvl="1">
              <a:buFont typeface="Arial" panose="020B0604020202020204" pitchFamily="34" charset="0"/>
              <a:buChar char="•"/>
            </a:pPr>
            <a:r>
              <a:rPr lang="en-CA" sz="1800" b="1" dirty="0"/>
              <a:t>Question 1: </a:t>
            </a:r>
            <a:r>
              <a:rPr lang="en-CA" sz="1800" dirty="0"/>
              <a:t>How does your organization make a distinction between paid employees and volunteers?</a:t>
            </a:r>
          </a:p>
          <a:p>
            <a:pPr lvl="1">
              <a:buFont typeface="Arial" panose="020B0604020202020204" pitchFamily="34" charset="0"/>
              <a:buChar char="•"/>
            </a:pPr>
            <a:r>
              <a:rPr lang="en-CA" sz="1800" b="1" dirty="0"/>
              <a:t>Question 1a: </a:t>
            </a:r>
            <a:r>
              <a:rPr lang="en-CA" sz="1800" dirty="0"/>
              <a:t>Think of a creative way to stop volunteer burnout!</a:t>
            </a:r>
            <a:endParaRPr lang="en-US" sz="1800" kern="0" spc="50" dirty="0">
              <a:solidFill>
                <a:srgbClr val="FF0000"/>
              </a:solidFill>
              <a:latin typeface="Helvetica"/>
              <a:cs typeface="Helvetica"/>
            </a:endParaRPr>
          </a:p>
        </p:txBody>
      </p:sp>
      <p:cxnSp>
        <p:nvCxnSpPr>
          <p:cNvPr id="7" name="Straight Connector 6"/>
          <p:cNvCxnSpPr/>
          <p:nvPr/>
        </p:nvCxnSpPr>
        <p:spPr>
          <a:xfrm>
            <a:off x="1041400" y="2228850"/>
            <a:ext cx="7340600" cy="0"/>
          </a:xfrm>
          <a:prstGeom prst="line">
            <a:avLst/>
          </a:prstGeom>
          <a:ln w="76200" cmpd="sng">
            <a:solidFill>
              <a:srgbClr val="1527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7814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0050"/>
            <a:ext cx="8229600" cy="4525963"/>
          </a:xfrm>
        </p:spPr>
        <p:txBody>
          <a:bodyPr>
            <a:noAutofit/>
          </a:bodyPr>
          <a:lstStyle/>
          <a:p>
            <a:pPr marL="457200" indent="0">
              <a:spcBef>
                <a:spcPts val="0"/>
              </a:spcBef>
              <a:spcAft>
                <a:spcPts val="600"/>
              </a:spcAft>
              <a:buNone/>
              <a:tabLst>
                <a:tab pos="7772400" algn="l"/>
              </a:tabLst>
            </a:pPr>
            <a:r>
              <a:rPr lang="en-US" sz="2600" kern="0" dirty="0" smtClean="0">
                <a:solidFill>
                  <a:schemeClr val="tx1">
                    <a:lumMod val="95000"/>
                    <a:lumOff val="5000"/>
                  </a:schemeClr>
                </a:solidFill>
                <a:latin typeface="Helvetica"/>
                <a:cs typeface="Helvetica"/>
              </a:rPr>
              <a:t>Principle I - Main</a:t>
            </a:r>
            <a:endParaRPr lang="en-US" sz="2600" kern="0" dirty="0" smtClean="0">
              <a:solidFill>
                <a:schemeClr val="tx1">
                  <a:lumMod val="95000"/>
                  <a:lumOff val="5000"/>
                </a:schemeClr>
              </a:solidFill>
              <a:latin typeface="Helvetica"/>
              <a:cs typeface="Helvetica"/>
            </a:endParaRPr>
          </a:p>
          <a:p>
            <a:pPr marL="457200" indent="0">
              <a:lnSpc>
                <a:spcPts val="1800"/>
              </a:lnSpc>
              <a:spcBef>
                <a:spcPts val="600"/>
              </a:spcBef>
              <a:buNone/>
              <a:tabLst>
                <a:tab pos="7772400" algn="l"/>
              </a:tabLst>
            </a:pPr>
            <a:endParaRPr lang="en-US" sz="1800" kern="0" spc="30" dirty="0" smtClean="0">
              <a:solidFill>
                <a:srgbClr val="11162B"/>
              </a:solidFill>
              <a:latin typeface="Helvetica"/>
              <a:cs typeface="Helvetica"/>
            </a:endParaRPr>
          </a:p>
          <a:p>
            <a:pPr marL="457200" indent="0">
              <a:lnSpc>
                <a:spcPts val="1800"/>
              </a:lnSpc>
              <a:spcBef>
                <a:spcPts val="600"/>
              </a:spcBef>
              <a:buNone/>
              <a:tabLst>
                <a:tab pos="7772400" algn="l"/>
              </a:tabLst>
            </a:pPr>
            <a:r>
              <a:rPr lang="en-CA" sz="1800" dirty="0"/>
              <a:t>The organization has a solid foundation for management and a structure that enhances and compliments its unique initiatives</a:t>
            </a:r>
            <a:r>
              <a:rPr lang="en-CA" sz="1800" dirty="0" smtClean="0"/>
              <a:t>.</a:t>
            </a:r>
            <a:endParaRPr lang="en-US" sz="1800" kern="0" spc="50" dirty="0" smtClean="0">
              <a:solidFill>
                <a:schemeClr val="tx1">
                  <a:lumMod val="95000"/>
                  <a:lumOff val="5000"/>
                </a:schemeClr>
              </a:solidFill>
              <a:latin typeface="Helvetica"/>
              <a:cs typeface="Helvetica"/>
            </a:endParaRPr>
          </a:p>
          <a:p>
            <a:endParaRPr lang="en-CA" sz="1800" dirty="0"/>
          </a:p>
          <a:p>
            <a:pPr lvl="1">
              <a:buFont typeface="Arial" panose="020B0604020202020204" pitchFamily="34" charset="0"/>
              <a:buChar char="•"/>
            </a:pPr>
            <a:r>
              <a:rPr lang="en-CA" sz="1800" dirty="0" smtClean="0"/>
              <a:t>Addresses </a:t>
            </a:r>
            <a:r>
              <a:rPr lang="en-CA" sz="1800" dirty="0"/>
              <a:t>the basic structure of your organization</a:t>
            </a:r>
            <a:r>
              <a:rPr lang="en-CA" sz="1800" dirty="0" smtClean="0"/>
              <a:t>.</a:t>
            </a:r>
          </a:p>
          <a:p>
            <a:pPr lvl="1">
              <a:buFont typeface="Arial" panose="020B0604020202020204" pitchFamily="34" charset="0"/>
              <a:buChar char="•"/>
            </a:pPr>
            <a:r>
              <a:rPr lang="en-CA" sz="1800" dirty="0" smtClean="0"/>
              <a:t>The </a:t>
            </a:r>
            <a:r>
              <a:rPr lang="en-CA" sz="1800" dirty="0"/>
              <a:t>organization must have a basic framework for management.</a:t>
            </a:r>
          </a:p>
          <a:p>
            <a:pPr lvl="1">
              <a:buFont typeface="Arial" panose="020B0604020202020204" pitchFamily="34" charset="0"/>
              <a:buChar char="•"/>
            </a:pPr>
            <a:r>
              <a:rPr lang="en-CA" sz="1800" dirty="0" smtClean="0"/>
              <a:t>The </a:t>
            </a:r>
            <a:r>
              <a:rPr lang="en-CA" sz="1800" dirty="0"/>
              <a:t>management model must fit the unique character of the group.</a:t>
            </a:r>
          </a:p>
          <a:p>
            <a:pPr marL="457200" indent="0">
              <a:lnSpc>
                <a:spcPts val="1800"/>
              </a:lnSpc>
              <a:spcBef>
                <a:spcPts val="600"/>
              </a:spcBef>
              <a:buNone/>
              <a:tabLst>
                <a:tab pos="7772400" algn="l"/>
              </a:tabLst>
            </a:pPr>
            <a:endParaRPr lang="en-US" sz="1800" kern="0" spc="50" dirty="0">
              <a:solidFill>
                <a:srgbClr val="FF0000"/>
              </a:solidFill>
              <a:latin typeface="Helvetica"/>
              <a:cs typeface="Helvetica"/>
            </a:endParaRPr>
          </a:p>
        </p:txBody>
      </p:sp>
      <p:cxnSp>
        <p:nvCxnSpPr>
          <p:cNvPr id="7" name="Straight Connector 6"/>
          <p:cNvCxnSpPr/>
          <p:nvPr/>
        </p:nvCxnSpPr>
        <p:spPr>
          <a:xfrm>
            <a:off x="1041400" y="2228850"/>
            <a:ext cx="7340600" cy="0"/>
          </a:xfrm>
          <a:prstGeom prst="line">
            <a:avLst/>
          </a:prstGeom>
          <a:ln w="76200" cmpd="sng">
            <a:solidFill>
              <a:srgbClr val="1527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0251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0050"/>
            <a:ext cx="8229600" cy="4525963"/>
          </a:xfrm>
        </p:spPr>
        <p:txBody>
          <a:bodyPr>
            <a:noAutofit/>
          </a:bodyPr>
          <a:lstStyle/>
          <a:p>
            <a:pPr marL="457200" indent="0">
              <a:spcBef>
                <a:spcPts val="0"/>
              </a:spcBef>
              <a:spcAft>
                <a:spcPts val="600"/>
              </a:spcAft>
              <a:buNone/>
              <a:tabLst>
                <a:tab pos="7772400" algn="l"/>
              </a:tabLst>
            </a:pPr>
            <a:r>
              <a:rPr lang="en-US" sz="2600" kern="0" dirty="0">
                <a:solidFill>
                  <a:schemeClr val="tx1">
                    <a:lumMod val="95000"/>
                    <a:lumOff val="5000"/>
                  </a:schemeClr>
                </a:solidFill>
                <a:latin typeface="Helvetica"/>
                <a:cs typeface="Helvetica"/>
              </a:rPr>
              <a:t>Principle IV – Subsection </a:t>
            </a:r>
            <a:r>
              <a:rPr lang="en-US" sz="2600" kern="0" dirty="0" smtClean="0">
                <a:solidFill>
                  <a:schemeClr val="tx1">
                    <a:lumMod val="95000"/>
                    <a:lumOff val="5000"/>
                  </a:schemeClr>
                </a:solidFill>
                <a:latin typeface="Helvetica"/>
                <a:cs typeface="Helvetica"/>
              </a:rPr>
              <a:t>4.4</a:t>
            </a:r>
            <a:endParaRPr lang="en-US" sz="1800" kern="0" spc="30" dirty="0" smtClean="0">
              <a:solidFill>
                <a:srgbClr val="11162B"/>
              </a:solidFill>
              <a:latin typeface="Helvetica"/>
              <a:cs typeface="Helvetica"/>
            </a:endParaRPr>
          </a:p>
          <a:p>
            <a:pPr marL="457200" indent="0">
              <a:lnSpc>
                <a:spcPts val="1800"/>
              </a:lnSpc>
              <a:spcBef>
                <a:spcPts val="600"/>
              </a:spcBef>
              <a:buNone/>
              <a:tabLst>
                <a:tab pos="7772400" algn="l"/>
              </a:tabLst>
            </a:pPr>
            <a:endParaRPr lang="en-CA" sz="1800" b="1" i="1" dirty="0" smtClean="0"/>
          </a:p>
          <a:p>
            <a:pPr marL="457200" indent="0">
              <a:lnSpc>
                <a:spcPts val="1800"/>
              </a:lnSpc>
              <a:spcBef>
                <a:spcPts val="600"/>
              </a:spcBef>
              <a:buNone/>
              <a:tabLst>
                <a:tab pos="7772400" algn="l"/>
              </a:tabLst>
            </a:pPr>
            <a:r>
              <a:rPr lang="en-CA" sz="1800" dirty="0" smtClean="0"/>
              <a:t>A </a:t>
            </a:r>
            <a:r>
              <a:rPr lang="en-CA" sz="1800" dirty="0"/>
              <a:t>policy is in place to recruit and retain board members, and guidelines are established for the appointment and selection of new directors</a:t>
            </a:r>
            <a:r>
              <a:rPr lang="en-CA" sz="1800" dirty="0" smtClean="0"/>
              <a:t>.</a:t>
            </a:r>
          </a:p>
          <a:p>
            <a:pPr marL="457200" indent="0">
              <a:lnSpc>
                <a:spcPts val="1800"/>
              </a:lnSpc>
              <a:spcBef>
                <a:spcPts val="600"/>
              </a:spcBef>
              <a:buNone/>
              <a:tabLst>
                <a:tab pos="7772400" algn="l"/>
              </a:tabLst>
            </a:pPr>
            <a:endParaRPr lang="en-US" sz="1800" kern="0" spc="50" dirty="0" smtClean="0">
              <a:solidFill>
                <a:srgbClr val="FF0000"/>
              </a:solidFill>
              <a:latin typeface="Helvetica"/>
              <a:cs typeface="Helvetica"/>
            </a:endParaRPr>
          </a:p>
          <a:p>
            <a:pPr marL="457200" lvl="1" indent="0">
              <a:buNone/>
            </a:pPr>
            <a:r>
              <a:rPr lang="en-CA" sz="1800" b="1" dirty="0"/>
              <a:t>Interpretation</a:t>
            </a:r>
            <a:endParaRPr lang="en-CA" sz="1800" dirty="0"/>
          </a:p>
          <a:p>
            <a:pPr lvl="1">
              <a:buFont typeface="Arial" panose="020B0604020202020204" pitchFamily="34" charset="0"/>
              <a:buChar char="•"/>
            </a:pPr>
            <a:r>
              <a:rPr lang="en-CA" sz="1800" dirty="0" smtClean="0"/>
              <a:t>Recruiting </a:t>
            </a:r>
            <a:r>
              <a:rPr lang="en-CA" sz="1800" dirty="0"/>
              <a:t>and retaining board members are two important issues for any not-for-profit.</a:t>
            </a:r>
          </a:p>
          <a:p>
            <a:pPr lvl="1">
              <a:buFont typeface="Arial" panose="020B0604020202020204" pitchFamily="34" charset="0"/>
              <a:buChar char="•"/>
            </a:pPr>
            <a:r>
              <a:rPr lang="en-CA" sz="1800" dirty="0" smtClean="0"/>
              <a:t>New </a:t>
            </a:r>
            <a:r>
              <a:rPr lang="en-CA" sz="1800" dirty="0"/>
              <a:t>board members bring a fresh perspective and keep the organization moving </a:t>
            </a:r>
            <a:r>
              <a:rPr lang="en-CA" sz="1800" dirty="0" smtClean="0"/>
              <a:t>forward.</a:t>
            </a:r>
          </a:p>
          <a:p>
            <a:pPr lvl="1">
              <a:buFont typeface="Arial" panose="020B0604020202020204" pitchFamily="34" charset="0"/>
              <a:buChar char="•"/>
            </a:pPr>
            <a:r>
              <a:rPr lang="en-CA" sz="1800" dirty="0" smtClean="0"/>
              <a:t>Experienced </a:t>
            </a:r>
            <a:r>
              <a:rPr lang="en-CA" sz="1800" dirty="0"/>
              <a:t>board members bring knowledge and </a:t>
            </a:r>
            <a:r>
              <a:rPr lang="en-CA" sz="1800" dirty="0" smtClean="0"/>
              <a:t>consistency.</a:t>
            </a:r>
          </a:p>
          <a:p>
            <a:pPr lvl="1">
              <a:buFont typeface="Arial" panose="020B0604020202020204" pitchFamily="34" charset="0"/>
              <a:buChar char="•"/>
            </a:pPr>
            <a:r>
              <a:rPr lang="en-CA" sz="1800" dirty="0" smtClean="0"/>
              <a:t>A </a:t>
            </a:r>
            <a:r>
              <a:rPr lang="en-CA" sz="1800" dirty="0"/>
              <a:t>balance should be maintained between the </a:t>
            </a:r>
            <a:r>
              <a:rPr lang="en-CA" sz="1800" dirty="0" smtClean="0"/>
              <a:t>two.</a:t>
            </a:r>
          </a:p>
          <a:p>
            <a:pPr lvl="1">
              <a:buFont typeface="Arial" panose="020B0604020202020204" pitchFamily="34" charset="0"/>
              <a:buChar char="•"/>
            </a:pPr>
            <a:r>
              <a:rPr lang="en-CA" sz="1800" dirty="0" smtClean="0"/>
              <a:t>Board </a:t>
            </a:r>
            <a:r>
              <a:rPr lang="en-CA" sz="1800" dirty="0"/>
              <a:t>recruitment should be and active, not passive activity.</a:t>
            </a:r>
          </a:p>
          <a:p>
            <a:pPr marL="457200" indent="0">
              <a:lnSpc>
                <a:spcPts val="1800"/>
              </a:lnSpc>
              <a:spcBef>
                <a:spcPts val="600"/>
              </a:spcBef>
              <a:buNone/>
              <a:tabLst>
                <a:tab pos="7772400" algn="l"/>
              </a:tabLst>
            </a:pPr>
            <a:endParaRPr lang="en-US" sz="1800" kern="0" spc="50" dirty="0">
              <a:solidFill>
                <a:srgbClr val="FF0000"/>
              </a:solidFill>
              <a:latin typeface="Helvetica"/>
              <a:cs typeface="Helvetica"/>
            </a:endParaRPr>
          </a:p>
        </p:txBody>
      </p:sp>
      <p:cxnSp>
        <p:nvCxnSpPr>
          <p:cNvPr id="7" name="Straight Connector 6"/>
          <p:cNvCxnSpPr/>
          <p:nvPr/>
        </p:nvCxnSpPr>
        <p:spPr>
          <a:xfrm>
            <a:off x="1041400" y="2228850"/>
            <a:ext cx="7340600" cy="0"/>
          </a:xfrm>
          <a:prstGeom prst="line">
            <a:avLst/>
          </a:prstGeom>
          <a:ln w="76200" cmpd="sng">
            <a:solidFill>
              <a:srgbClr val="1527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72933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0050"/>
            <a:ext cx="8229600" cy="4525963"/>
          </a:xfrm>
        </p:spPr>
        <p:txBody>
          <a:bodyPr>
            <a:noAutofit/>
          </a:bodyPr>
          <a:lstStyle/>
          <a:p>
            <a:pPr marL="457200" indent="0">
              <a:spcBef>
                <a:spcPts val="0"/>
              </a:spcBef>
              <a:spcAft>
                <a:spcPts val="600"/>
              </a:spcAft>
              <a:buNone/>
              <a:tabLst>
                <a:tab pos="7772400" algn="l"/>
              </a:tabLst>
            </a:pPr>
            <a:r>
              <a:rPr lang="en-US" sz="2600" kern="0" dirty="0">
                <a:solidFill>
                  <a:schemeClr val="tx1">
                    <a:lumMod val="95000"/>
                    <a:lumOff val="5000"/>
                  </a:schemeClr>
                </a:solidFill>
                <a:latin typeface="Helvetica"/>
                <a:cs typeface="Helvetica"/>
              </a:rPr>
              <a:t>Principle IV – Subsection </a:t>
            </a:r>
            <a:r>
              <a:rPr lang="en-US" sz="2600" kern="0" dirty="0" smtClean="0">
                <a:solidFill>
                  <a:schemeClr val="tx1">
                    <a:lumMod val="95000"/>
                    <a:lumOff val="5000"/>
                  </a:schemeClr>
                </a:solidFill>
                <a:latin typeface="Helvetica"/>
                <a:cs typeface="Helvetica"/>
              </a:rPr>
              <a:t>4.4</a:t>
            </a:r>
            <a:endParaRPr lang="en-US" sz="1800" kern="0" spc="30" dirty="0" smtClean="0">
              <a:solidFill>
                <a:srgbClr val="11162B"/>
              </a:solidFill>
              <a:latin typeface="Helvetica"/>
              <a:cs typeface="Helvetica"/>
            </a:endParaRPr>
          </a:p>
          <a:p>
            <a:pPr marL="457200" indent="0">
              <a:lnSpc>
                <a:spcPts val="1800"/>
              </a:lnSpc>
              <a:spcBef>
                <a:spcPts val="600"/>
              </a:spcBef>
              <a:buNone/>
              <a:tabLst>
                <a:tab pos="7772400" algn="l"/>
              </a:tabLst>
            </a:pPr>
            <a:endParaRPr lang="en-US" sz="1800" b="1" kern="0" spc="50" dirty="0">
              <a:latin typeface="Helvetica"/>
              <a:cs typeface="Helvetica"/>
            </a:endParaRPr>
          </a:p>
          <a:p>
            <a:pPr marL="457200" indent="0">
              <a:lnSpc>
                <a:spcPts val="1800"/>
              </a:lnSpc>
              <a:spcBef>
                <a:spcPts val="600"/>
              </a:spcBef>
              <a:buNone/>
              <a:tabLst>
                <a:tab pos="7772400" algn="l"/>
              </a:tabLst>
            </a:pPr>
            <a:r>
              <a:rPr lang="en-US" sz="1800" b="1" kern="0" spc="50" dirty="0">
                <a:latin typeface="Helvetica"/>
                <a:cs typeface="Helvetica"/>
              </a:rPr>
              <a:t>Self Evaluation</a:t>
            </a:r>
            <a:endParaRPr lang="en-US" sz="1800" kern="0" spc="50" dirty="0">
              <a:solidFill>
                <a:srgbClr val="FF0000"/>
              </a:solidFill>
              <a:latin typeface="Helvetica"/>
              <a:cs typeface="Helvetica"/>
            </a:endParaRPr>
          </a:p>
          <a:p>
            <a:pPr marL="457200" indent="0">
              <a:lnSpc>
                <a:spcPts val="1800"/>
              </a:lnSpc>
              <a:spcBef>
                <a:spcPts val="2300"/>
              </a:spcBef>
              <a:buNone/>
              <a:tabLst>
                <a:tab pos="7772400" algn="l"/>
              </a:tabLst>
            </a:pPr>
            <a:r>
              <a:rPr lang="en-CA" sz="1800" dirty="0"/>
              <a:t>Reflect on how your organization recruits and retains board members. What works and what doesn’t?</a:t>
            </a:r>
            <a:endParaRPr lang="en-US" sz="1800" kern="0" spc="50" dirty="0">
              <a:solidFill>
                <a:srgbClr val="FF0000"/>
              </a:solidFill>
              <a:latin typeface="Helvetica"/>
              <a:cs typeface="Helvetica"/>
            </a:endParaRPr>
          </a:p>
        </p:txBody>
      </p:sp>
      <p:cxnSp>
        <p:nvCxnSpPr>
          <p:cNvPr id="7" name="Straight Connector 6"/>
          <p:cNvCxnSpPr/>
          <p:nvPr/>
        </p:nvCxnSpPr>
        <p:spPr>
          <a:xfrm>
            <a:off x="1041400" y="2228850"/>
            <a:ext cx="7340600" cy="0"/>
          </a:xfrm>
          <a:prstGeom prst="line">
            <a:avLst/>
          </a:prstGeom>
          <a:ln w="76200" cmpd="sng">
            <a:solidFill>
              <a:srgbClr val="1527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85950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0050"/>
            <a:ext cx="8229600" cy="4525963"/>
          </a:xfrm>
        </p:spPr>
        <p:txBody>
          <a:bodyPr>
            <a:noAutofit/>
          </a:bodyPr>
          <a:lstStyle/>
          <a:p>
            <a:pPr marL="457200" indent="0">
              <a:spcBef>
                <a:spcPts val="0"/>
              </a:spcBef>
              <a:spcAft>
                <a:spcPts val="600"/>
              </a:spcAft>
              <a:buNone/>
              <a:tabLst>
                <a:tab pos="7772400" algn="l"/>
              </a:tabLst>
            </a:pPr>
            <a:r>
              <a:rPr lang="en-US" sz="2600" kern="0" dirty="0">
                <a:solidFill>
                  <a:schemeClr val="tx1">
                    <a:lumMod val="95000"/>
                    <a:lumOff val="5000"/>
                  </a:schemeClr>
                </a:solidFill>
                <a:latin typeface="Helvetica"/>
                <a:cs typeface="Helvetica"/>
              </a:rPr>
              <a:t>Principle IV – Subsection </a:t>
            </a:r>
            <a:r>
              <a:rPr lang="en-US" sz="2600" kern="0" dirty="0" smtClean="0">
                <a:solidFill>
                  <a:schemeClr val="tx1">
                    <a:lumMod val="95000"/>
                    <a:lumOff val="5000"/>
                  </a:schemeClr>
                </a:solidFill>
                <a:latin typeface="Helvetica"/>
                <a:cs typeface="Helvetica"/>
              </a:rPr>
              <a:t>4.4</a:t>
            </a:r>
            <a:endParaRPr lang="en-US" sz="1800" kern="0" spc="30" dirty="0" smtClean="0">
              <a:solidFill>
                <a:srgbClr val="11162B"/>
              </a:solidFill>
              <a:latin typeface="Helvetica"/>
              <a:cs typeface="Helvetica"/>
            </a:endParaRPr>
          </a:p>
          <a:p>
            <a:pPr marL="457200" indent="0">
              <a:lnSpc>
                <a:spcPts val="1800"/>
              </a:lnSpc>
              <a:spcBef>
                <a:spcPts val="600"/>
              </a:spcBef>
              <a:buNone/>
              <a:tabLst>
                <a:tab pos="7772400" algn="l"/>
              </a:tabLst>
            </a:pPr>
            <a:endParaRPr lang="en-US" sz="1800" b="1" kern="0" spc="50" dirty="0">
              <a:latin typeface="Helvetica"/>
              <a:cs typeface="Helvetica"/>
            </a:endParaRPr>
          </a:p>
          <a:p>
            <a:pPr marL="457200" indent="0">
              <a:lnSpc>
                <a:spcPts val="1800"/>
              </a:lnSpc>
              <a:spcBef>
                <a:spcPts val="600"/>
              </a:spcBef>
              <a:buNone/>
              <a:tabLst>
                <a:tab pos="7772400" algn="l"/>
              </a:tabLst>
            </a:pPr>
            <a:r>
              <a:rPr lang="en-US" sz="1800" b="1" kern="0" spc="50" dirty="0">
                <a:latin typeface="Helvetica"/>
                <a:cs typeface="Helvetica"/>
              </a:rPr>
              <a:t>Self Evaluation</a:t>
            </a:r>
            <a:endParaRPr lang="en-US" sz="1800" kern="0" spc="50" dirty="0">
              <a:solidFill>
                <a:srgbClr val="FF0000"/>
              </a:solidFill>
              <a:latin typeface="Helvetica"/>
              <a:cs typeface="Helvetica"/>
            </a:endParaRPr>
          </a:p>
          <a:p>
            <a:pPr lvl="1">
              <a:buFont typeface="Arial" panose="020B0604020202020204" pitchFamily="34" charset="0"/>
              <a:buChar char="•"/>
            </a:pPr>
            <a:r>
              <a:rPr lang="en-CA" sz="1800" b="1" dirty="0"/>
              <a:t>Question 1: </a:t>
            </a:r>
            <a:r>
              <a:rPr lang="en-CA" sz="1800" dirty="0"/>
              <a:t>Does your organization have an active plan to recruit board members?</a:t>
            </a:r>
          </a:p>
          <a:p>
            <a:pPr lvl="1">
              <a:buFont typeface="Arial" panose="020B0604020202020204" pitchFamily="34" charset="0"/>
              <a:buChar char="•"/>
            </a:pPr>
            <a:r>
              <a:rPr lang="en-CA" sz="1800" b="1" dirty="0"/>
              <a:t>Question 2: </a:t>
            </a:r>
            <a:r>
              <a:rPr lang="en-CA" sz="1800" dirty="0"/>
              <a:t>Do you have a good track record in retaining experienced board members? </a:t>
            </a:r>
          </a:p>
          <a:p>
            <a:pPr lvl="1">
              <a:buFont typeface="Arial" panose="020B0604020202020204" pitchFamily="34" charset="0"/>
              <a:buChar char="•"/>
            </a:pPr>
            <a:r>
              <a:rPr lang="en-CA" sz="1800" b="1" dirty="0"/>
              <a:t>Question 2a: </a:t>
            </a:r>
            <a:r>
              <a:rPr lang="en-CA" sz="1800" dirty="0"/>
              <a:t>Why or why not? </a:t>
            </a:r>
            <a:endParaRPr lang="en-US" sz="1800" kern="0" spc="50" dirty="0">
              <a:solidFill>
                <a:srgbClr val="FF0000"/>
              </a:solidFill>
              <a:latin typeface="Helvetica"/>
              <a:cs typeface="Helvetica"/>
            </a:endParaRPr>
          </a:p>
        </p:txBody>
      </p:sp>
      <p:cxnSp>
        <p:nvCxnSpPr>
          <p:cNvPr id="7" name="Straight Connector 6"/>
          <p:cNvCxnSpPr/>
          <p:nvPr/>
        </p:nvCxnSpPr>
        <p:spPr>
          <a:xfrm>
            <a:off x="1041400" y="2228850"/>
            <a:ext cx="7340600" cy="0"/>
          </a:xfrm>
          <a:prstGeom prst="line">
            <a:avLst/>
          </a:prstGeom>
          <a:ln w="76200" cmpd="sng">
            <a:solidFill>
              <a:srgbClr val="1527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1710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0050"/>
            <a:ext cx="8229600" cy="4525963"/>
          </a:xfrm>
        </p:spPr>
        <p:txBody>
          <a:bodyPr>
            <a:noAutofit/>
          </a:bodyPr>
          <a:lstStyle/>
          <a:p>
            <a:pPr marL="457200" indent="0">
              <a:spcBef>
                <a:spcPts val="0"/>
              </a:spcBef>
              <a:spcAft>
                <a:spcPts val="600"/>
              </a:spcAft>
              <a:buNone/>
              <a:tabLst>
                <a:tab pos="7772400" algn="l"/>
              </a:tabLst>
            </a:pPr>
            <a:r>
              <a:rPr lang="en-US" sz="2600" kern="0" dirty="0" smtClean="0">
                <a:solidFill>
                  <a:srgbClr val="11162B"/>
                </a:solidFill>
                <a:latin typeface="Helvetica"/>
                <a:cs typeface="Helvetica"/>
              </a:rPr>
              <a:t>Exemption Clause</a:t>
            </a:r>
            <a:endParaRPr lang="en-US" sz="2600" kern="0" dirty="0" smtClean="0">
              <a:solidFill>
                <a:srgbClr val="11162B"/>
              </a:solidFill>
              <a:latin typeface="Helvetica"/>
              <a:cs typeface="Helvetica"/>
            </a:endParaRPr>
          </a:p>
          <a:p>
            <a:pPr marL="457200" indent="0">
              <a:lnSpc>
                <a:spcPts val="1800"/>
              </a:lnSpc>
              <a:spcBef>
                <a:spcPts val="600"/>
              </a:spcBef>
              <a:buNone/>
              <a:tabLst>
                <a:tab pos="7772400" algn="l"/>
              </a:tabLst>
            </a:pPr>
            <a:endParaRPr lang="en-US" sz="1800" kern="0" spc="30" dirty="0" smtClean="0">
              <a:solidFill>
                <a:srgbClr val="11162B"/>
              </a:solidFill>
              <a:latin typeface="Helvetica"/>
              <a:cs typeface="Helvetica"/>
            </a:endParaRPr>
          </a:p>
          <a:p>
            <a:pPr marL="457200" indent="0">
              <a:lnSpc>
                <a:spcPts val="1800"/>
              </a:lnSpc>
              <a:spcBef>
                <a:spcPts val="600"/>
              </a:spcBef>
              <a:buNone/>
              <a:tabLst>
                <a:tab pos="7772400" algn="l"/>
              </a:tabLst>
            </a:pPr>
            <a:r>
              <a:rPr lang="en-CA" sz="1800" dirty="0"/>
              <a:t>Please identify the Governance Principles that have not been implemented or do not apply to your organization, and the reason these principles are not in effect. Also state the steps you will be taking to make these particular Governance Principles part of your organization’s governance model for the future</a:t>
            </a:r>
            <a:r>
              <a:rPr lang="en-CA" sz="1800" dirty="0" smtClean="0"/>
              <a:t>.</a:t>
            </a:r>
            <a:endParaRPr lang="en-US" sz="1800" kern="0" spc="50" dirty="0" smtClean="0">
              <a:solidFill>
                <a:srgbClr val="11162B"/>
              </a:solidFill>
              <a:latin typeface="Helvetica"/>
              <a:cs typeface="Helvetica"/>
            </a:endParaRPr>
          </a:p>
          <a:p>
            <a:pPr marL="457200" indent="0">
              <a:lnSpc>
                <a:spcPts val="1800"/>
              </a:lnSpc>
              <a:spcBef>
                <a:spcPts val="600"/>
              </a:spcBef>
              <a:buNone/>
              <a:tabLst>
                <a:tab pos="7772400" algn="l"/>
              </a:tabLst>
            </a:pPr>
            <a:endParaRPr lang="en-US" sz="1800" kern="0" spc="50" dirty="0" smtClean="0">
              <a:solidFill>
                <a:srgbClr val="FF0000"/>
              </a:solidFill>
              <a:latin typeface="Helvetica"/>
              <a:cs typeface="Helvetica"/>
            </a:endParaRPr>
          </a:p>
          <a:p>
            <a:pPr marL="457200" lvl="1" indent="0">
              <a:buNone/>
            </a:pPr>
            <a:r>
              <a:rPr lang="en-CA" sz="1800" b="1" dirty="0"/>
              <a:t>Interpretation</a:t>
            </a:r>
            <a:endParaRPr lang="en-CA" sz="1800" dirty="0"/>
          </a:p>
          <a:p>
            <a:pPr lvl="1">
              <a:buFont typeface="Arial" panose="020B0604020202020204" pitchFamily="34" charset="0"/>
              <a:buChar char="•"/>
            </a:pPr>
            <a:r>
              <a:rPr lang="en-CA" sz="1800" dirty="0" smtClean="0"/>
              <a:t>The </a:t>
            </a:r>
            <a:r>
              <a:rPr lang="en-CA" sz="1800" dirty="0"/>
              <a:t>Exemption Clause is a TEMPORARY solution for any group unable to meet all of the governance </a:t>
            </a:r>
            <a:r>
              <a:rPr lang="en-CA" sz="1800" dirty="0" smtClean="0"/>
              <a:t>standards.</a:t>
            </a:r>
          </a:p>
          <a:p>
            <a:pPr lvl="1">
              <a:buFont typeface="Arial" panose="020B0604020202020204" pitchFamily="34" charset="0"/>
              <a:buChar char="•"/>
            </a:pPr>
            <a:r>
              <a:rPr lang="en-CA" sz="1800" dirty="0" smtClean="0"/>
              <a:t>Not </a:t>
            </a:r>
            <a:r>
              <a:rPr lang="en-CA" sz="1800" dirty="0"/>
              <a:t>every group will be at the same level of governance at this </a:t>
            </a:r>
            <a:r>
              <a:rPr lang="en-CA" sz="1800" dirty="0" smtClean="0"/>
              <a:t>point.</a:t>
            </a:r>
          </a:p>
          <a:p>
            <a:pPr lvl="1">
              <a:buFont typeface="Arial" panose="020B0604020202020204" pitchFamily="34" charset="0"/>
              <a:buChar char="•"/>
            </a:pPr>
            <a:r>
              <a:rPr lang="en-CA" sz="1800" dirty="0" smtClean="0"/>
              <a:t>Allows </a:t>
            </a:r>
            <a:r>
              <a:rPr lang="en-CA" sz="1800" dirty="0"/>
              <a:t>you to explain which principles are not in place and </a:t>
            </a:r>
            <a:r>
              <a:rPr lang="en-CA" sz="1800" dirty="0" smtClean="0"/>
              <a:t>why.</a:t>
            </a:r>
          </a:p>
          <a:p>
            <a:pPr lvl="1">
              <a:buFont typeface="Arial" panose="020B0604020202020204" pitchFamily="34" charset="0"/>
              <a:buChar char="•"/>
            </a:pPr>
            <a:r>
              <a:rPr lang="en-CA" sz="1800" dirty="0" smtClean="0"/>
              <a:t>Deadline </a:t>
            </a:r>
            <a:r>
              <a:rPr lang="en-CA" sz="1800" dirty="0"/>
              <a:t>for compliance is September, </a:t>
            </a:r>
            <a:r>
              <a:rPr lang="en-CA" sz="1800" dirty="0" smtClean="0"/>
              <a:t>2015.</a:t>
            </a:r>
            <a:endParaRPr lang="en-CA" sz="1800" dirty="0"/>
          </a:p>
          <a:p>
            <a:pPr marL="457200" indent="0">
              <a:lnSpc>
                <a:spcPts val="1800"/>
              </a:lnSpc>
              <a:spcBef>
                <a:spcPts val="600"/>
              </a:spcBef>
              <a:buNone/>
              <a:tabLst>
                <a:tab pos="7772400" algn="l"/>
              </a:tabLst>
            </a:pPr>
            <a:endParaRPr lang="en-US" sz="1800" kern="0" spc="50" dirty="0">
              <a:solidFill>
                <a:srgbClr val="FF0000"/>
              </a:solidFill>
              <a:latin typeface="Helvetica"/>
              <a:cs typeface="Helvetica"/>
            </a:endParaRPr>
          </a:p>
        </p:txBody>
      </p:sp>
      <p:cxnSp>
        <p:nvCxnSpPr>
          <p:cNvPr id="7" name="Straight Connector 6"/>
          <p:cNvCxnSpPr/>
          <p:nvPr/>
        </p:nvCxnSpPr>
        <p:spPr>
          <a:xfrm>
            <a:off x="1041400" y="2228850"/>
            <a:ext cx="7340600" cy="0"/>
          </a:xfrm>
          <a:prstGeom prst="line">
            <a:avLst/>
          </a:prstGeom>
          <a:ln w="76200" cmpd="sng">
            <a:solidFill>
              <a:srgbClr val="1527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176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0050"/>
            <a:ext cx="8229600" cy="4525963"/>
          </a:xfrm>
        </p:spPr>
        <p:txBody>
          <a:bodyPr>
            <a:noAutofit/>
          </a:bodyPr>
          <a:lstStyle/>
          <a:p>
            <a:pPr marL="457200" indent="0">
              <a:spcBef>
                <a:spcPts val="0"/>
              </a:spcBef>
              <a:spcAft>
                <a:spcPts val="600"/>
              </a:spcAft>
              <a:buNone/>
              <a:tabLst>
                <a:tab pos="7772400" algn="l"/>
              </a:tabLst>
            </a:pPr>
            <a:r>
              <a:rPr lang="en-US" sz="2600" kern="0" dirty="0" smtClean="0">
                <a:solidFill>
                  <a:srgbClr val="11162B"/>
                </a:solidFill>
                <a:latin typeface="Helvetica"/>
                <a:cs typeface="Helvetica"/>
              </a:rPr>
              <a:t>Principle I – Subsection 1.1</a:t>
            </a:r>
            <a:endParaRPr lang="en-US" sz="2600" kern="0" dirty="0" smtClean="0">
              <a:solidFill>
                <a:srgbClr val="11162B"/>
              </a:solidFill>
              <a:latin typeface="Helvetica"/>
              <a:cs typeface="Helvetica"/>
            </a:endParaRPr>
          </a:p>
          <a:p>
            <a:pPr marL="457200" indent="0">
              <a:lnSpc>
                <a:spcPts val="1800"/>
              </a:lnSpc>
              <a:spcBef>
                <a:spcPts val="600"/>
              </a:spcBef>
              <a:buNone/>
              <a:tabLst>
                <a:tab pos="7772400" algn="l"/>
              </a:tabLst>
            </a:pPr>
            <a:endParaRPr lang="en-US" sz="1800" kern="0" spc="30" dirty="0" smtClean="0">
              <a:solidFill>
                <a:srgbClr val="11162B"/>
              </a:solidFill>
              <a:latin typeface="Helvetica"/>
              <a:cs typeface="Helvetica"/>
            </a:endParaRPr>
          </a:p>
          <a:p>
            <a:pPr marL="457200" indent="0">
              <a:lnSpc>
                <a:spcPts val="1800"/>
              </a:lnSpc>
              <a:spcBef>
                <a:spcPts val="600"/>
              </a:spcBef>
              <a:buNone/>
              <a:tabLst>
                <a:tab pos="7772400" algn="l"/>
              </a:tabLst>
            </a:pPr>
            <a:r>
              <a:rPr lang="en-CA" sz="1800" dirty="0" smtClean="0"/>
              <a:t>Job descriptions, roles, and responsibilities of the Board and staff are written and clearly defined, and new board members are taken through and orientation process informing them of the structure of the organization.</a:t>
            </a:r>
          </a:p>
          <a:p>
            <a:pPr marL="0" indent="0">
              <a:buNone/>
            </a:pPr>
            <a:endParaRPr lang="en-CA" sz="1800" dirty="0"/>
          </a:p>
          <a:p>
            <a:pPr lvl="1">
              <a:buFont typeface="Arial" panose="020B0604020202020204" pitchFamily="34" charset="0"/>
              <a:buChar char="•"/>
            </a:pPr>
            <a:r>
              <a:rPr lang="en-CA" sz="1800" dirty="0" smtClean="0"/>
              <a:t>All </a:t>
            </a:r>
            <a:r>
              <a:rPr lang="en-CA" sz="1800" dirty="0"/>
              <a:t>new staff an board members need to be aware of their duties and responsibilities.</a:t>
            </a:r>
          </a:p>
          <a:p>
            <a:pPr lvl="1">
              <a:buFont typeface="Arial" panose="020B0604020202020204" pitchFamily="34" charset="0"/>
              <a:buChar char="•"/>
            </a:pPr>
            <a:r>
              <a:rPr lang="en-CA" sz="1800" dirty="0" smtClean="0"/>
              <a:t>An </a:t>
            </a:r>
            <a:r>
              <a:rPr lang="en-CA" sz="1800" dirty="0"/>
              <a:t>orientation process should be implemented for all new recruits.</a:t>
            </a:r>
          </a:p>
          <a:p>
            <a:pPr lvl="1">
              <a:buFont typeface="Arial" panose="020B0604020202020204" pitchFamily="34" charset="0"/>
              <a:buChar char="•"/>
            </a:pPr>
            <a:r>
              <a:rPr lang="en-CA" sz="1800" dirty="0" smtClean="0"/>
              <a:t>An </a:t>
            </a:r>
            <a:r>
              <a:rPr lang="en-CA" sz="1800" dirty="0"/>
              <a:t>orientation manual is a good way of communicating this information and can be amended as the organization grows and changes.</a:t>
            </a:r>
          </a:p>
          <a:p>
            <a:pPr marL="457200" indent="0">
              <a:lnSpc>
                <a:spcPts val="1800"/>
              </a:lnSpc>
              <a:spcBef>
                <a:spcPts val="600"/>
              </a:spcBef>
              <a:buNone/>
              <a:tabLst>
                <a:tab pos="7772400" algn="l"/>
              </a:tabLst>
            </a:pPr>
            <a:endParaRPr lang="en-US" sz="1800" kern="0" spc="50" dirty="0">
              <a:solidFill>
                <a:srgbClr val="FF0000"/>
              </a:solidFill>
              <a:latin typeface="Helvetica"/>
              <a:cs typeface="Helvetica"/>
            </a:endParaRPr>
          </a:p>
        </p:txBody>
      </p:sp>
      <p:cxnSp>
        <p:nvCxnSpPr>
          <p:cNvPr id="7" name="Straight Connector 6"/>
          <p:cNvCxnSpPr/>
          <p:nvPr/>
        </p:nvCxnSpPr>
        <p:spPr>
          <a:xfrm>
            <a:off x="1041400" y="2228850"/>
            <a:ext cx="7340600" cy="0"/>
          </a:xfrm>
          <a:prstGeom prst="line">
            <a:avLst/>
          </a:prstGeom>
          <a:ln w="76200" cmpd="sng">
            <a:solidFill>
              <a:srgbClr val="1527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170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0050"/>
            <a:ext cx="8229600" cy="4525963"/>
          </a:xfrm>
        </p:spPr>
        <p:txBody>
          <a:bodyPr>
            <a:noAutofit/>
          </a:bodyPr>
          <a:lstStyle/>
          <a:p>
            <a:pPr marL="457200" indent="0">
              <a:spcBef>
                <a:spcPts val="0"/>
              </a:spcBef>
              <a:spcAft>
                <a:spcPts val="600"/>
              </a:spcAft>
              <a:buNone/>
              <a:tabLst>
                <a:tab pos="7772400" algn="l"/>
              </a:tabLst>
            </a:pPr>
            <a:r>
              <a:rPr lang="en-US" sz="2600" kern="0" dirty="0">
                <a:solidFill>
                  <a:srgbClr val="11162B"/>
                </a:solidFill>
                <a:latin typeface="Helvetica"/>
                <a:cs typeface="Helvetica"/>
              </a:rPr>
              <a:t>Principle I – </a:t>
            </a:r>
            <a:r>
              <a:rPr lang="en-US" sz="2600" kern="0" dirty="0" smtClean="0">
                <a:solidFill>
                  <a:srgbClr val="11162B"/>
                </a:solidFill>
                <a:latin typeface="Helvetica"/>
                <a:cs typeface="Helvetica"/>
              </a:rPr>
              <a:t>Subsection 1.1 </a:t>
            </a:r>
            <a:endParaRPr lang="en-US" sz="1800" kern="0" spc="30" dirty="0" smtClean="0">
              <a:solidFill>
                <a:srgbClr val="11162B"/>
              </a:solidFill>
              <a:latin typeface="Helvetica"/>
              <a:cs typeface="Helvetica"/>
            </a:endParaRPr>
          </a:p>
          <a:p>
            <a:pPr marL="457200" indent="0">
              <a:lnSpc>
                <a:spcPts val="1800"/>
              </a:lnSpc>
              <a:spcBef>
                <a:spcPts val="600"/>
              </a:spcBef>
              <a:buNone/>
              <a:tabLst>
                <a:tab pos="7772400" algn="l"/>
              </a:tabLst>
            </a:pPr>
            <a:endParaRPr lang="en-US" sz="1800" kern="0" spc="30" dirty="0" smtClean="0">
              <a:solidFill>
                <a:schemeClr val="tx1">
                  <a:lumMod val="95000"/>
                  <a:lumOff val="5000"/>
                </a:schemeClr>
              </a:solidFill>
              <a:latin typeface="Helvetica"/>
              <a:cs typeface="Helvetica"/>
            </a:endParaRPr>
          </a:p>
          <a:p>
            <a:pPr marL="457200" indent="0">
              <a:lnSpc>
                <a:spcPts val="1800"/>
              </a:lnSpc>
              <a:spcBef>
                <a:spcPts val="600"/>
              </a:spcBef>
              <a:buNone/>
              <a:tabLst>
                <a:tab pos="7772400" algn="l"/>
              </a:tabLst>
            </a:pPr>
            <a:r>
              <a:rPr lang="en-US" sz="1800" b="1" kern="0" spc="30" dirty="0" smtClean="0">
                <a:solidFill>
                  <a:schemeClr val="tx1">
                    <a:lumMod val="95000"/>
                    <a:lumOff val="5000"/>
                  </a:schemeClr>
                </a:solidFill>
                <a:latin typeface="Helvetica"/>
                <a:cs typeface="Helvetica"/>
              </a:rPr>
              <a:t>Self Evaluation</a:t>
            </a:r>
            <a:endParaRPr lang="en-US" sz="1800" b="1" kern="0" spc="30" dirty="0">
              <a:solidFill>
                <a:schemeClr val="tx1">
                  <a:lumMod val="95000"/>
                  <a:lumOff val="5000"/>
                </a:schemeClr>
              </a:solidFill>
              <a:latin typeface="Helvetica"/>
              <a:cs typeface="Helvetica"/>
            </a:endParaRPr>
          </a:p>
          <a:p>
            <a:pPr marL="457200" indent="0">
              <a:lnSpc>
                <a:spcPts val="1800"/>
              </a:lnSpc>
              <a:spcBef>
                <a:spcPts val="600"/>
              </a:spcBef>
              <a:buNone/>
              <a:tabLst>
                <a:tab pos="7772400" algn="l"/>
              </a:tabLst>
            </a:pPr>
            <a:r>
              <a:rPr lang="en-CA" sz="1800" dirty="0"/>
              <a:t>Reflect on how you train new board members and staff</a:t>
            </a:r>
            <a:r>
              <a:rPr lang="en-US" sz="1800" kern="0" spc="50" dirty="0" smtClean="0">
                <a:solidFill>
                  <a:schemeClr val="tx1">
                    <a:lumMod val="95000"/>
                    <a:lumOff val="5000"/>
                  </a:schemeClr>
                </a:solidFill>
                <a:latin typeface="Helvetica"/>
                <a:cs typeface="Helvetica"/>
              </a:rPr>
              <a:t>.</a:t>
            </a:r>
            <a:endParaRPr lang="en-US" sz="1800" kern="0" spc="50" dirty="0" smtClean="0">
              <a:solidFill>
                <a:schemeClr val="tx1">
                  <a:lumMod val="95000"/>
                  <a:lumOff val="5000"/>
                </a:schemeClr>
              </a:solidFill>
              <a:latin typeface="Helvetica"/>
              <a:cs typeface="Helvetica"/>
            </a:endParaRPr>
          </a:p>
          <a:p>
            <a:pPr lvl="1">
              <a:buFont typeface="Arial" panose="020B0604020202020204" pitchFamily="34" charset="0"/>
              <a:buChar char="•"/>
            </a:pPr>
            <a:r>
              <a:rPr lang="en-CA" sz="1800" b="1" dirty="0"/>
              <a:t>Question 1: </a:t>
            </a:r>
            <a:r>
              <a:rPr lang="en-CA" sz="1800" dirty="0"/>
              <a:t>Does your organization have written job descriptions for board members and staff? </a:t>
            </a:r>
          </a:p>
          <a:p>
            <a:pPr lvl="1">
              <a:buFont typeface="Arial" panose="020B0604020202020204" pitchFamily="34" charset="0"/>
              <a:buChar char="•"/>
            </a:pPr>
            <a:r>
              <a:rPr lang="en-CA" sz="1800" b="1" dirty="0"/>
              <a:t>Question 2: </a:t>
            </a:r>
            <a:r>
              <a:rPr lang="en-CA" sz="1800" dirty="0"/>
              <a:t>Are new board and staff members taken through an orientation process and is this orientation process clearly defined?</a:t>
            </a:r>
          </a:p>
          <a:p>
            <a:pPr lvl="1">
              <a:buFont typeface="Arial" panose="020B0604020202020204" pitchFamily="34" charset="0"/>
              <a:buChar char="•"/>
            </a:pPr>
            <a:r>
              <a:rPr lang="en-CA" sz="1800" b="1" dirty="0"/>
              <a:t>Question 3: </a:t>
            </a:r>
            <a:r>
              <a:rPr lang="en-CA" sz="1800" dirty="0"/>
              <a:t>Do you have an orientation manual or policy handbook in place? </a:t>
            </a:r>
          </a:p>
          <a:p>
            <a:pPr lvl="1">
              <a:buFont typeface="Arial" panose="020B0604020202020204" pitchFamily="34" charset="0"/>
              <a:buChar char="•"/>
            </a:pPr>
            <a:r>
              <a:rPr lang="en-CA" sz="1800" b="1" dirty="0"/>
              <a:t>Question 3a: </a:t>
            </a:r>
            <a:r>
              <a:rPr lang="en-CA" sz="1800" dirty="0"/>
              <a:t>What does it look like and do you think it is effective? </a:t>
            </a:r>
          </a:p>
          <a:p>
            <a:pPr lvl="1">
              <a:buFont typeface="Arial" panose="020B0604020202020204" pitchFamily="34" charset="0"/>
              <a:buChar char="•"/>
            </a:pPr>
            <a:r>
              <a:rPr lang="en-CA" sz="1800" b="1" dirty="0"/>
              <a:t>Question 3b: </a:t>
            </a:r>
            <a:r>
              <a:rPr lang="en-CA" sz="1800" dirty="0"/>
              <a:t>Why or why not?</a:t>
            </a:r>
            <a:endParaRPr lang="en-US" sz="1800" kern="0" spc="50" dirty="0">
              <a:solidFill>
                <a:srgbClr val="FF0000"/>
              </a:solidFill>
              <a:latin typeface="Helvetica"/>
              <a:cs typeface="Helvetica"/>
            </a:endParaRPr>
          </a:p>
        </p:txBody>
      </p:sp>
      <p:cxnSp>
        <p:nvCxnSpPr>
          <p:cNvPr id="7" name="Straight Connector 6"/>
          <p:cNvCxnSpPr/>
          <p:nvPr/>
        </p:nvCxnSpPr>
        <p:spPr>
          <a:xfrm>
            <a:off x="1041400" y="2228850"/>
            <a:ext cx="7340600" cy="0"/>
          </a:xfrm>
          <a:prstGeom prst="line">
            <a:avLst/>
          </a:prstGeom>
          <a:ln w="76200" cmpd="sng">
            <a:solidFill>
              <a:srgbClr val="1527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2029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0050"/>
            <a:ext cx="8229600" cy="4525963"/>
          </a:xfrm>
        </p:spPr>
        <p:txBody>
          <a:bodyPr>
            <a:noAutofit/>
          </a:bodyPr>
          <a:lstStyle/>
          <a:p>
            <a:pPr marL="457200" indent="0">
              <a:spcBef>
                <a:spcPts val="0"/>
              </a:spcBef>
              <a:spcAft>
                <a:spcPts val="600"/>
              </a:spcAft>
              <a:buNone/>
              <a:tabLst>
                <a:tab pos="7772400" algn="l"/>
              </a:tabLst>
            </a:pPr>
            <a:r>
              <a:rPr lang="en-US" sz="2600" kern="0" dirty="0">
                <a:solidFill>
                  <a:srgbClr val="11162B"/>
                </a:solidFill>
                <a:latin typeface="Helvetica"/>
                <a:cs typeface="Helvetica"/>
              </a:rPr>
              <a:t>Principle I – </a:t>
            </a:r>
            <a:r>
              <a:rPr lang="en-US" sz="2600" kern="0" dirty="0" smtClean="0">
                <a:solidFill>
                  <a:srgbClr val="11162B"/>
                </a:solidFill>
                <a:latin typeface="Helvetica"/>
                <a:cs typeface="Helvetica"/>
              </a:rPr>
              <a:t>Subsection 1.2</a:t>
            </a:r>
            <a:endParaRPr lang="en-US" sz="1800" kern="0" spc="30" dirty="0" smtClean="0">
              <a:solidFill>
                <a:srgbClr val="11162B"/>
              </a:solidFill>
              <a:latin typeface="Helvetica"/>
              <a:cs typeface="Helvetica"/>
            </a:endParaRPr>
          </a:p>
          <a:p>
            <a:pPr marL="457200" indent="0">
              <a:lnSpc>
                <a:spcPts val="1800"/>
              </a:lnSpc>
              <a:spcBef>
                <a:spcPts val="600"/>
              </a:spcBef>
              <a:buNone/>
              <a:tabLst>
                <a:tab pos="7772400" algn="l"/>
              </a:tabLst>
            </a:pPr>
            <a:r>
              <a:rPr lang="en-US" sz="1800" kern="0" spc="30" dirty="0" smtClean="0">
                <a:solidFill>
                  <a:srgbClr val="11162B"/>
                </a:solidFill>
                <a:latin typeface="Helvetica"/>
                <a:cs typeface="Helvetica"/>
              </a:rPr>
              <a:t> </a:t>
            </a:r>
            <a:endParaRPr lang="en-US" sz="1800" kern="0" spc="30" dirty="0" smtClean="0">
              <a:solidFill>
                <a:srgbClr val="11162B"/>
              </a:solidFill>
              <a:latin typeface="Helvetica"/>
              <a:cs typeface="Helvetica"/>
            </a:endParaRPr>
          </a:p>
          <a:p>
            <a:pPr marL="457200" indent="0">
              <a:lnSpc>
                <a:spcPts val="1800"/>
              </a:lnSpc>
              <a:spcBef>
                <a:spcPts val="600"/>
              </a:spcBef>
              <a:buNone/>
              <a:tabLst>
                <a:tab pos="7772400" algn="l"/>
              </a:tabLst>
            </a:pPr>
            <a:r>
              <a:rPr lang="en-CA" sz="1800" dirty="0"/>
              <a:t>The board and staff are of adequate size and ability to carry out necessary responsibilities and duties. </a:t>
            </a:r>
            <a:endParaRPr lang="en-CA" sz="1800" dirty="0" smtClean="0"/>
          </a:p>
          <a:p>
            <a:pPr marL="457200" indent="0">
              <a:lnSpc>
                <a:spcPts val="1800"/>
              </a:lnSpc>
              <a:spcBef>
                <a:spcPts val="600"/>
              </a:spcBef>
              <a:buNone/>
              <a:tabLst>
                <a:tab pos="7772400" algn="l"/>
              </a:tabLst>
            </a:pPr>
            <a:endParaRPr lang="en-CA" sz="1800" b="1" i="1" kern="0" spc="50" dirty="0">
              <a:solidFill>
                <a:srgbClr val="11162B"/>
              </a:solidFill>
              <a:latin typeface="Helvetica"/>
              <a:cs typeface="Helvetica"/>
            </a:endParaRPr>
          </a:p>
          <a:p>
            <a:pPr marL="400050" lvl="1" indent="0">
              <a:buNone/>
            </a:pPr>
            <a:r>
              <a:rPr lang="en-CA" sz="1800" b="1" dirty="0"/>
              <a:t>Interpretation</a:t>
            </a:r>
            <a:endParaRPr lang="en-CA" sz="1800" dirty="0"/>
          </a:p>
          <a:p>
            <a:pPr lvl="1">
              <a:buFont typeface="Arial" panose="020B0604020202020204" pitchFamily="34" charset="0"/>
              <a:buChar char="•"/>
            </a:pPr>
            <a:r>
              <a:rPr lang="en-CA" sz="1800" dirty="0" smtClean="0"/>
              <a:t>Having </a:t>
            </a:r>
            <a:r>
              <a:rPr lang="en-CA" sz="1800" dirty="0"/>
              <a:t>adequate resources is key to the effective management of an </a:t>
            </a:r>
            <a:r>
              <a:rPr lang="en-CA" sz="1800" dirty="0" smtClean="0"/>
              <a:t>organization</a:t>
            </a:r>
            <a:r>
              <a:rPr lang="en-CA" sz="1800" dirty="0"/>
              <a:t>.</a:t>
            </a:r>
          </a:p>
          <a:p>
            <a:pPr lvl="1">
              <a:buFont typeface="Arial" panose="020B0604020202020204" pitchFamily="34" charset="0"/>
              <a:buChar char="•"/>
            </a:pPr>
            <a:r>
              <a:rPr lang="en-CA" sz="1800" dirty="0" smtClean="0"/>
              <a:t>The </a:t>
            </a:r>
            <a:r>
              <a:rPr lang="en-CA" sz="1800" dirty="0"/>
              <a:t>workload should be properly distributed.</a:t>
            </a:r>
          </a:p>
          <a:p>
            <a:pPr lvl="1">
              <a:buFont typeface="Arial" panose="020B0604020202020204" pitchFamily="34" charset="0"/>
              <a:buChar char="•"/>
            </a:pPr>
            <a:r>
              <a:rPr lang="en-CA" sz="1800" dirty="0" smtClean="0"/>
              <a:t>The </a:t>
            </a:r>
            <a:r>
              <a:rPr lang="en-CA" sz="1800" dirty="0"/>
              <a:t>key players need to have the skills to carry out their duties</a:t>
            </a:r>
            <a:r>
              <a:rPr lang="en-CA" sz="1800" dirty="0" smtClean="0"/>
              <a:t>.</a:t>
            </a:r>
          </a:p>
          <a:p>
            <a:pPr lvl="1">
              <a:buFont typeface="Arial" panose="020B0604020202020204" pitchFamily="34" charset="0"/>
              <a:buChar char="•"/>
            </a:pPr>
            <a:r>
              <a:rPr lang="en-CA" sz="1800" dirty="0" smtClean="0"/>
              <a:t>Inadequate </a:t>
            </a:r>
            <a:r>
              <a:rPr lang="en-CA" sz="1800" dirty="0"/>
              <a:t>resources lead to burnout, stress, and disorganization.</a:t>
            </a:r>
          </a:p>
          <a:p>
            <a:pPr marL="457200" indent="0">
              <a:lnSpc>
                <a:spcPts val="1800"/>
              </a:lnSpc>
              <a:spcBef>
                <a:spcPts val="600"/>
              </a:spcBef>
              <a:buNone/>
              <a:tabLst>
                <a:tab pos="7772400" algn="l"/>
              </a:tabLst>
            </a:pPr>
            <a:endParaRPr lang="en-US" sz="1800" kern="0" spc="50" dirty="0">
              <a:solidFill>
                <a:srgbClr val="FF0000"/>
              </a:solidFill>
              <a:latin typeface="Helvetica"/>
              <a:cs typeface="Helvetica"/>
            </a:endParaRPr>
          </a:p>
        </p:txBody>
      </p:sp>
      <p:cxnSp>
        <p:nvCxnSpPr>
          <p:cNvPr id="7" name="Straight Connector 6"/>
          <p:cNvCxnSpPr/>
          <p:nvPr/>
        </p:nvCxnSpPr>
        <p:spPr>
          <a:xfrm>
            <a:off x="1041400" y="2228850"/>
            <a:ext cx="7340600" cy="0"/>
          </a:xfrm>
          <a:prstGeom prst="line">
            <a:avLst/>
          </a:prstGeom>
          <a:ln w="76200" cmpd="sng">
            <a:solidFill>
              <a:srgbClr val="1527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6967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0050"/>
            <a:ext cx="8229600" cy="4525963"/>
          </a:xfrm>
        </p:spPr>
        <p:txBody>
          <a:bodyPr>
            <a:noAutofit/>
          </a:bodyPr>
          <a:lstStyle/>
          <a:p>
            <a:pPr marL="457200" indent="0">
              <a:spcBef>
                <a:spcPts val="0"/>
              </a:spcBef>
              <a:spcAft>
                <a:spcPts val="600"/>
              </a:spcAft>
              <a:buNone/>
              <a:tabLst>
                <a:tab pos="7772400" algn="l"/>
              </a:tabLst>
            </a:pPr>
            <a:r>
              <a:rPr lang="en-US" sz="2600" kern="0" dirty="0">
                <a:solidFill>
                  <a:srgbClr val="11162B"/>
                </a:solidFill>
                <a:latin typeface="Helvetica"/>
                <a:cs typeface="Helvetica"/>
              </a:rPr>
              <a:t>Principle I – </a:t>
            </a:r>
            <a:r>
              <a:rPr lang="en-US" sz="2600" kern="0" dirty="0" smtClean="0">
                <a:solidFill>
                  <a:srgbClr val="11162B"/>
                </a:solidFill>
                <a:latin typeface="Helvetica"/>
                <a:cs typeface="Helvetica"/>
              </a:rPr>
              <a:t>Subsection 1.2</a:t>
            </a:r>
            <a:endParaRPr lang="en-CA" sz="1800" dirty="0"/>
          </a:p>
          <a:p>
            <a:pPr marL="457200" indent="0">
              <a:lnSpc>
                <a:spcPts val="1800"/>
              </a:lnSpc>
              <a:spcBef>
                <a:spcPts val="600"/>
              </a:spcBef>
              <a:buNone/>
              <a:tabLst>
                <a:tab pos="7772400" algn="l"/>
              </a:tabLst>
            </a:pPr>
            <a:endParaRPr lang="en-US" sz="1800" kern="0" spc="50" dirty="0" smtClean="0">
              <a:solidFill>
                <a:srgbClr val="FF0000"/>
              </a:solidFill>
              <a:latin typeface="Helvetica"/>
              <a:cs typeface="Helvetica"/>
            </a:endParaRPr>
          </a:p>
          <a:p>
            <a:pPr marL="457200" indent="0">
              <a:lnSpc>
                <a:spcPts val="1800"/>
              </a:lnSpc>
              <a:spcBef>
                <a:spcPts val="600"/>
              </a:spcBef>
              <a:buNone/>
              <a:tabLst>
                <a:tab pos="7772400" algn="l"/>
              </a:tabLst>
            </a:pPr>
            <a:r>
              <a:rPr lang="en-US" sz="1800" b="1" kern="0" spc="50" dirty="0" smtClean="0">
                <a:latin typeface="Helvetica"/>
                <a:cs typeface="Helvetica"/>
              </a:rPr>
              <a:t>Self Evaluation</a:t>
            </a:r>
          </a:p>
          <a:p>
            <a:pPr marL="457200" indent="0">
              <a:lnSpc>
                <a:spcPts val="1800"/>
              </a:lnSpc>
              <a:spcBef>
                <a:spcPts val="600"/>
              </a:spcBef>
              <a:buNone/>
              <a:tabLst>
                <a:tab pos="7772400" algn="l"/>
              </a:tabLst>
            </a:pPr>
            <a:r>
              <a:rPr lang="en-CA" sz="1800" dirty="0" smtClean="0"/>
              <a:t>It </a:t>
            </a:r>
            <a:r>
              <a:rPr lang="en-CA" sz="1800" dirty="0"/>
              <a:t>is a well known fact that not-for-profit organizations operate with limited resources and that staffing and board involvement can be a great challenge. Taking this into consideration, think about the resources you have and how they are being used.</a:t>
            </a:r>
            <a:endParaRPr lang="en-US" sz="1800" kern="0" spc="50" dirty="0">
              <a:latin typeface="Helvetica"/>
              <a:cs typeface="Helvetica"/>
            </a:endParaRPr>
          </a:p>
        </p:txBody>
      </p:sp>
      <p:cxnSp>
        <p:nvCxnSpPr>
          <p:cNvPr id="7" name="Straight Connector 6"/>
          <p:cNvCxnSpPr/>
          <p:nvPr/>
        </p:nvCxnSpPr>
        <p:spPr>
          <a:xfrm>
            <a:off x="1041400" y="2228850"/>
            <a:ext cx="7340600" cy="0"/>
          </a:xfrm>
          <a:prstGeom prst="line">
            <a:avLst/>
          </a:prstGeom>
          <a:ln w="76200" cmpd="sng">
            <a:solidFill>
              <a:srgbClr val="1527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0653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0050"/>
            <a:ext cx="8229600" cy="4525963"/>
          </a:xfrm>
        </p:spPr>
        <p:txBody>
          <a:bodyPr>
            <a:noAutofit/>
          </a:bodyPr>
          <a:lstStyle/>
          <a:p>
            <a:pPr marL="457200" indent="0">
              <a:spcBef>
                <a:spcPts val="0"/>
              </a:spcBef>
              <a:spcAft>
                <a:spcPts val="600"/>
              </a:spcAft>
              <a:buNone/>
              <a:tabLst>
                <a:tab pos="7772400" algn="l"/>
              </a:tabLst>
            </a:pPr>
            <a:r>
              <a:rPr lang="en-US" sz="2600" kern="0" dirty="0">
                <a:solidFill>
                  <a:srgbClr val="11162B"/>
                </a:solidFill>
                <a:latin typeface="Helvetica"/>
                <a:cs typeface="Helvetica"/>
              </a:rPr>
              <a:t>Principle I – </a:t>
            </a:r>
            <a:r>
              <a:rPr lang="en-US" sz="2600" kern="0" dirty="0" smtClean="0">
                <a:solidFill>
                  <a:srgbClr val="11162B"/>
                </a:solidFill>
                <a:latin typeface="Helvetica"/>
                <a:cs typeface="Helvetica"/>
              </a:rPr>
              <a:t>Subsection 1.2</a:t>
            </a:r>
            <a:endParaRPr lang="en-US" sz="1800" kern="0" spc="30" dirty="0" smtClean="0">
              <a:solidFill>
                <a:srgbClr val="11162B"/>
              </a:solidFill>
              <a:latin typeface="Helvetica"/>
              <a:cs typeface="Helvetica"/>
            </a:endParaRPr>
          </a:p>
          <a:p>
            <a:pPr marL="457200" indent="0">
              <a:lnSpc>
                <a:spcPts val="1800"/>
              </a:lnSpc>
              <a:spcBef>
                <a:spcPts val="600"/>
              </a:spcBef>
              <a:buNone/>
              <a:tabLst>
                <a:tab pos="7772400" algn="l"/>
              </a:tabLst>
            </a:pPr>
            <a:endParaRPr lang="en-US" sz="1800" b="1" kern="0" spc="50" dirty="0" smtClean="0">
              <a:latin typeface="Helvetica"/>
              <a:cs typeface="Helvetica"/>
            </a:endParaRPr>
          </a:p>
          <a:p>
            <a:pPr marL="457200" indent="0">
              <a:lnSpc>
                <a:spcPts val="1800"/>
              </a:lnSpc>
              <a:spcBef>
                <a:spcPts val="600"/>
              </a:spcBef>
              <a:buNone/>
              <a:tabLst>
                <a:tab pos="7772400" algn="l"/>
              </a:tabLst>
            </a:pPr>
            <a:r>
              <a:rPr lang="en-US" sz="1800" b="1" kern="0" spc="50" dirty="0" smtClean="0">
                <a:latin typeface="Helvetica"/>
                <a:cs typeface="Helvetica"/>
              </a:rPr>
              <a:t>Self Evaluation</a:t>
            </a:r>
            <a:endParaRPr lang="en-US" sz="1800" kern="0" spc="50" dirty="0" smtClean="0">
              <a:solidFill>
                <a:schemeClr val="tx1">
                  <a:lumMod val="95000"/>
                  <a:lumOff val="5000"/>
                </a:schemeClr>
              </a:solidFill>
              <a:latin typeface="Helvetica"/>
              <a:cs typeface="Helvetica"/>
            </a:endParaRPr>
          </a:p>
          <a:p>
            <a:pPr lvl="1">
              <a:buFont typeface="Arial" panose="020B0604020202020204" pitchFamily="34" charset="0"/>
              <a:buChar char="•"/>
            </a:pPr>
            <a:r>
              <a:rPr lang="en-CA" sz="1800" b="1" dirty="0"/>
              <a:t>Question 1: </a:t>
            </a:r>
            <a:r>
              <a:rPr lang="en-CA" sz="1800" dirty="0"/>
              <a:t>How many staff members do you have? Board members?</a:t>
            </a:r>
          </a:p>
          <a:p>
            <a:pPr lvl="1">
              <a:buFont typeface="Arial" panose="020B0604020202020204" pitchFamily="34" charset="0"/>
              <a:buChar char="•"/>
            </a:pPr>
            <a:r>
              <a:rPr lang="en-CA" sz="1800" b="1" dirty="0"/>
              <a:t>Question 2: </a:t>
            </a:r>
            <a:r>
              <a:rPr lang="en-CA" sz="1800" dirty="0"/>
              <a:t>Is there a good balance between experienced staff and board members and new, inexperienced staff and board?</a:t>
            </a:r>
          </a:p>
          <a:p>
            <a:pPr lvl="1">
              <a:buFont typeface="Arial" panose="020B0604020202020204" pitchFamily="34" charset="0"/>
              <a:buChar char="•"/>
            </a:pPr>
            <a:r>
              <a:rPr lang="en-CA" sz="1800" b="1" dirty="0"/>
              <a:t>Question 3: </a:t>
            </a:r>
            <a:r>
              <a:rPr lang="en-CA" sz="1800" dirty="0"/>
              <a:t>Do your board members bring a wide variety of skills and experience to the organization? </a:t>
            </a:r>
          </a:p>
          <a:p>
            <a:pPr lvl="1">
              <a:buFont typeface="Arial" panose="020B0604020202020204" pitchFamily="34" charset="0"/>
              <a:buChar char="•"/>
            </a:pPr>
            <a:r>
              <a:rPr lang="en-CA" sz="1800" b="1" dirty="0"/>
              <a:t>Question 4: </a:t>
            </a:r>
            <a:r>
              <a:rPr lang="en-CA" sz="1800" dirty="0"/>
              <a:t>Does the organization evaluate its staffing and board needs on a regular basis?</a:t>
            </a:r>
          </a:p>
          <a:p>
            <a:pPr lvl="1">
              <a:buFont typeface="Arial" panose="020B0604020202020204" pitchFamily="34" charset="0"/>
              <a:buChar char="•"/>
            </a:pPr>
            <a:r>
              <a:rPr lang="en-CA" sz="1800" b="1" dirty="0"/>
              <a:t>Question 5: </a:t>
            </a:r>
            <a:r>
              <a:rPr lang="en-CA" sz="1800" dirty="0"/>
              <a:t>Do you feel your organization needs more resources to perform effectively? </a:t>
            </a:r>
          </a:p>
          <a:p>
            <a:pPr lvl="1">
              <a:buFont typeface="Arial" panose="020B0604020202020204" pitchFamily="34" charset="0"/>
              <a:buChar char="•"/>
            </a:pPr>
            <a:r>
              <a:rPr lang="en-CA" sz="1800" b="1" dirty="0"/>
              <a:t>Question 5a: </a:t>
            </a:r>
            <a:r>
              <a:rPr lang="en-CA" sz="1800" dirty="0"/>
              <a:t>If so, think of ways to increase your efficiency without additional stress to your staff or board members. </a:t>
            </a:r>
            <a:endParaRPr lang="en-US" sz="1800" kern="0" spc="50" dirty="0">
              <a:solidFill>
                <a:srgbClr val="FF0000"/>
              </a:solidFill>
              <a:latin typeface="Helvetica"/>
              <a:cs typeface="Helvetica"/>
            </a:endParaRPr>
          </a:p>
        </p:txBody>
      </p:sp>
      <p:cxnSp>
        <p:nvCxnSpPr>
          <p:cNvPr id="7" name="Straight Connector 6"/>
          <p:cNvCxnSpPr/>
          <p:nvPr/>
        </p:nvCxnSpPr>
        <p:spPr>
          <a:xfrm>
            <a:off x="1041400" y="2228850"/>
            <a:ext cx="7340600" cy="0"/>
          </a:xfrm>
          <a:prstGeom prst="line">
            <a:avLst/>
          </a:prstGeom>
          <a:ln w="76200" cmpd="sng">
            <a:solidFill>
              <a:srgbClr val="1527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19269"/>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224</TotalTime>
  <Words>2776</Words>
  <Application>Microsoft Office PowerPoint</Application>
  <PresentationFormat>On-screen Show (4:3)</PresentationFormat>
  <Paragraphs>274</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Default Theme</vt:lpstr>
      <vt:lpstr>Governance Principles An Introduction for Organizations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Vision Creative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Title for your AFA Powerpoint</dc:title>
  <dc:creator>Stacey  Horne</dc:creator>
  <cp:lastModifiedBy>kelsie.tetreau</cp:lastModifiedBy>
  <cp:revision>23</cp:revision>
  <dcterms:created xsi:type="dcterms:W3CDTF">2013-08-29T19:16:27Z</dcterms:created>
  <dcterms:modified xsi:type="dcterms:W3CDTF">2015-06-05T17:37:10Z</dcterms:modified>
</cp:coreProperties>
</file>